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302" r:id="rId2"/>
    <p:sldId id="402" r:id="rId3"/>
    <p:sldId id="362" r:id="rId4"/>
    <p:sldId id="371" r:id="rId5"/>
    <p:sldId id="363" r:id="rId6"/>
    <p:sldId id="372" r:id="rId7"/>
    <p:sldId id="367" r:id="rId8"/>
    <p:sldId id="374" r:id="rId9"/>
    <p:sldId id="373" r:id="rId10"/>
    <p:sldId id="375" r:id="rId11"/>
    <p:sldId id="376" r:id="rId12"/>
    <p:sldId id="377" r:id="rId13"/>
    <p:sldId id="378" r:id="rId14"/>
    <p:sldId id="379" r:id="rId15"/>
    <p:sldId id="380" r:id="rId16"/>
    <p:sldId id="381" r:id="rId17"/>
    <p:sldId id="368" r:id="rId18"/>
    <p:sldId id="382" r:id="rId19"/>
    <p:sldId id="383" r:id="rId20"/>
    <p:sldId id="384" r:id="rId21"/>
    <p:sldId id="369" r:id="rId22"/>
    <p:sldId id="385" r:id="rId23"/>
    <p:sldId id="386" r:id="rId24"/>
    <p:sldId id="387" r:id="rId25"/>
    <p:sldId id="403" r:id="rId26"/>
    <p:sldId id="388" r:id="rId27"/>
    <p:sldId id="389" r:id="rId28"/>
    <p:sldId id="390" r:id="rId29"/>
    <p:sldId id="392" r:id="rId30"/>
    <p:sldId id="393" r:id="rId31"/>
    <p:sldId id="366" r:id="rId32"/>
    <p:sldId id="394" r:id="rId33"/>
    <p:sldId id="396" r:id="rId34"/>
    <p:sldId id="398" r:id="rId35"/>
    <p:sldId id="399" r:id="rId36"/>
    <p:sldId id="395" r:id="rId37"/>
    <p:sldId id="401" r:id="rId38"/>
  </p:sldIdLst>
  <p:sldSz cx="9144000" cy="6858000" type="screen4x3"/>
  <p:notesSz cx="6858000" cy="9144000"/>
  <p:custDataLst>
    <p:tags r:id="rId4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062">
          <p15:clr>
            <a:srgbClr val="A4A3A4"/>
          </p15:clr>
        </p15:guide>
        <p15:guide id="2" pos="269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1"/>
    <p:restoredTop sz="82577" autoAdjust="0"/>
  </p:normalViewPr>
  <p:slideViewPr>
    <p:cSldViewPr snapToGrid="0">
      <p:cViewPr varScale="1">
        <p:scale>
          <a:sx n="161" d="100"/>
          <a:sy n="161" d="100"/>
        </p:scale>
        <p:origin x="2056" y="192"/>
      </p:cViewPr>
      <p:guideLst>
        <p:guide orient="horz" pos="2062"/>
        <p:guide pos="2697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tags" Target="tags/tag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jpeg>
</file>

<file path=ppt/media/image2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605F63E-A6BD-6642-A99A-7DC76EF654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933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BD047C-C58C-5D4D-8EDD-BC0252ACC011}" type="slidenum">
              <a:rPr lang="en-US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$:  known location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object in inertial frame (world coordinate)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)^{\top}$:  location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MAV in inertial frame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 optical axis of camera with desired relative position vector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Body-frame unit vector that points in desired direction of specified \\ world coordinates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{1}{\norm{\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\, 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259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Maneuver gimbal so that object at pixel location $\epsilon$ is pushed to center of image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Desired direction of optical axis: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{f^2+\epsilon_x^2+\epsilon_y^2}}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Desired direction of optical axis expressed in body frame: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\,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43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We know direction to point gimbal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What are corresponding azimuth and elevation angles?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Optical axis in camera frame = $(0, 0, 1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)^\top$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Select commanded gimbal 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angles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}}^c$ and $\alpha_{\text{el}}^c$ so that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{\ell}}^{b}_d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\check{\ell}_{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\\ \check{\ell}_{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check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({\alpha_{\text{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}}^c},{\alpha_{\text{el}}^c})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\\ 0 \\ 1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     \begin{</a:t>
            </a:r>
            <a:r>
              <a:rPr lang="nl-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-\sin{\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-\sin{\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-\sin{\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     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      &amp;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0 &amp; 1 \\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1 &amp; 0 &amp; 0 \\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1 &amp; 0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\\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\\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1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1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Objective:}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Select commanded gimbal angles gimbal angles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}}^c$ and $\alpha_{\text{el}}^c$ so that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\check{\ell}_{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\\ \check{\ell}_{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check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}^{b}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\sin{\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{el}}^c}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es-ES_tradnl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s-ES_tradnl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Solving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{el}}^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c$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and $\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c$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gives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desired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azimuth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and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elevation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angles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 &amp;=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\tan^{-1}\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(\frac{\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check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}_{yd}^b}{\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check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}^b}\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\alpha_{\text{el}}^c &amp;= \sin^{-1} \left( \check{\ell}_{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}^b \right)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 servo commands can be selected as: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k_{\text{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({\alpha_{\text{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}}^c} - 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u_{\text{el}} &amp;= k_{\text{el}} ({\alpha_{\text{el}}^c} - \alpha_{\text{el}})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$k_{\text{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}}$ and $k_{\text{el}}$ are positive control gains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17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Relative position vector between target and MAV: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 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{p}_{\text{MAV}}$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Define: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{L}&amp;=\norm{\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 \text{~(range to target)} \\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{\ell}}&amp;=\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{\ell}/\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\text{~(unit vector pointing from aircraft to target)}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geometry: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{\ell}^c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&amp;=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{\ell}}^c\right)     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(\phi,\theta,\psi)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}},\alpha_{\text{el}})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 \text{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{L}$ is unknown $\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solving geolocation problem reduces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estimating range to target $\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{L}$}}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492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geometry:}  &amp; \quad \cos\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Cauchy-Schwartz equality:} &amp; \quad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\text{Equating:} &amp; \quad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 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\text{From before:} &amp; \quad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{\ell}}^c\right)     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\text{Therefore:} &amp; \quad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g^b</a:t>
            </a:r>
            <a:endParaRPr lang="en-US" sz="1200" kern="1200" dirty="0" smtClean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{\ell}}^c}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001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position of the object 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 is highly sensitive to measurement errors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attitude estimation errors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gimbal pointing angle errors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gimbal/autopilot alignment errors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Two types of errors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bias errors (address with calibration)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random errors (address with EKF)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59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states are $x=(\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^{\top}},  \;\;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{L})^{\top}$.  Need propagation equations $\dot{x} = f(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x,u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)$.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Assuming the object is stationary: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0$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Also: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)^{\top}(\dot{\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&amp;=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{\ell}}^c\right)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for constant-altitude flight: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\hat{V}_g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\hat{\chi} \\ \hat{V}_g \sin\hat{\chi} \\ 0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07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\text{Prediction equations:}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\dot{\hat{\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)^{\top}\dot{\hat{\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Jacobian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of prediction equation:}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{\partial f}{\partial x}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&amp; 0 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{p}}}_{\text{MAV}}^{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 &amp;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)^{\top}\dot{\hat{\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{p}}}_{\text{MAV}}}{\hat{\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{L}}^2}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\text{Measurement equation:}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{\ell}}^c\right)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Jacobian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of measurement equation:}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{\partial h}{\partial x}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I &amp;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34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The objective is to track targets seen in the image plane. 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Feature tracking, or other computer vision algorithms, are used to track pixels in image plane.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Feature tracking is noisy, and so pixel location must be low pass filtered.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Motion of the target in the image plane is due to two sources: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\begin{itemize}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Self motion, or ego motion.  Primarily due to rotation of the MAV.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Relative target motion. 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Since we are primarily interested in the relative motion, we must subtract the pixel movement due to ego motion.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071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2F57A4-65B3-7A4C-A33D-1C7F19842750}" type="slidenum">
              <a:rPr lang="en-US"/>
              <a:pPr/>
              <a:t>3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Gimbal-1 frame: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{F}^{g1}=(\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}^{g1},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{j}^{g1},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{k}^{g1})$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 frame: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{F}^g=(\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}^{g},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{j}^{g},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{k}^{g})$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Camera frame: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{F}^c=(\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}^{c},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{j}^{c},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{k}^{c})$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Gimbal-1 frame: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Rotate body frame about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kbf^b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axis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gimbal azimuth angle, $\alpha_{\text{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{R}_b^{g1}(\alpha_{\text{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\sin\alpha_{\text{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&amp; 0 &amp; 1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the following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= (\bar{\epsilon}_x, \bar{\epsilon}_y)^{\top},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\text{~~~Raw pixel measurements,}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 = 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)^{\top},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\text{~~~Filtered pixel location,} \\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= (\dot{\epsilon}_x, \dot{\epsilon}_y)^{\top},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\text{~~~Filtered pixel velocity}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Basic idea: LPF $\bar{\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{\epsilon}}$ to obtain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{\epsilon}$, and use dirty derivative to obtain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{\epsilon}}$: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{\epsilon}(s)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{1}{\tau s + 1} 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{\epsilon}}(s)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{s}{\tau s + 1}\bar{\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347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\text{Tustin approximation}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mapsto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{2}{T_s}\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 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Converting to the $z$-domain gives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{\epsilon}[z]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{2\tau}{T_s}\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{z-1}{z+1}+1} 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}(z+1)}{z-\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{\epsilon}}[z]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{2}{T_s}\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{2\tau}{T_s}\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{z-1}{z+1}+1} 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}(z-1)}{z-\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Taking the inverse $z$-transform gives the difference equations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{\epsilon}[n] &amp;=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{\epsilon}[n-1] +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}\right)\left(\bar{\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{\epsilon}}[n]+\bar{\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{\epsilon}}[n-1]\right)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 &amp;=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{2\tau-T_s}{2\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 + 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{2}{2\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}\right)\left(\bar{\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{\epsilon}}[n]-\bar{\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{\epsilon}}[n-1]\right), 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{\epsilon}[0] = \bar{\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{\epsilon}}[0]$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{\epsilon}}[0] = 0$.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468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Define $\beta = (2\tau-T_s)/(2\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note that $1-\beta = 2T_s/(2\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tau+T_s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)$.  Then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{\epsilon}[n] &amp;= \beta \, 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{\epsilon}[n-1] + \left(1-\beta\right)\underbrace{\left(\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{\epsilon}}[n]+\bar{\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{\epsilon}}[n-1]}{2}\right)}_{\text{Average of last two samples}}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 &amp;= \beta \, \dot{\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 + (1-\beta)\underbrace{\left(\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{\epsilon}}[n]-\bar{\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{\epsilon}}[n-1]}{T_s}\right)}_{\text{Euler approximation of derivative}},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{\epsilon}[0] = \bar{\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{\epsilon}}[0]$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$\dot{\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{\epsilon}}[0] = 0$.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8876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{\ell}/\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 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{p}_{\text{MAV}})/\norm{\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{p}_{\text{MAV}}}$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normalized relative position vector.  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Coriolis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formula (expressed in camera frame) gives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}^c\times\check{\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731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Motion of target in image plane: 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}}{F}%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}\dot{\epsilon}_x \\ \dot{\epsilon}_y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0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- \dot{F}\begin{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}}{F^2}%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}\dot{\epsilon}_x \\ \dot{\epsilon}_y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0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+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\dot{\epsilon}_y}{F}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}}{F^2}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F^2-\epsilon_x^2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F^2 - \epsilon_y^2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\\ \dot{\epsilon}_y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\epsilon_y^2+f^2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\epsilon_x^2+f^2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Z(\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{1}{F^3}\begin{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\epsilon_y^2+f^2 &amp;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\epsilon_x^2+f^2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037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Ego Motion,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\times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{\ell}}^c$: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= \underbrace{\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{\omega}_{c/g}^c}_{0} + \underbrace{\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{\omega}_{g/b}^c}_{\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-\sin(\alpha_{\text{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\dot{\alpha}_{\text{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+ \underbrace{\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{\omega}_{b/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}^c}_{\begin{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 \\ q \\ r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\dot{\check{\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{\ell}}}^c_{\text{app}}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{\omega}_{c/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\times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\left[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}p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-\sin(\alpha_{\text{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\\ q +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\\ r +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] \times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117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\underbrace{Z(\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{\epsilon}}}_{\text{Target Motion}} +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\underbrace{\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\left[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}p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-\sin(\alpha_{\text{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\\ q +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(\alpha_{\text{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}})\dot{\alpha}_{\text{el}}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\\ r + \dot{\alpha}_{\text{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\right] \times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	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}}_{\text{Ego Motion}}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257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 all objects in the camera field of view, it is possible to compute the time to collision to that obstacle, defined as: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The time to collision if the vehicle were to proceed along the line-of-sight vector to the obstacle at the current closing velocity.}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Therefore, for each obstacle, the time to collision is given by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t_c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Impossible to compute using only a monocular camera because of scale ambiguity.  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Two techniques: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 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Looming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leftarrow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Requires target size.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Flat earth approximation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leftarrow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Requires height above ground.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9862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similar triangles: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{S_{\text{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}{PF}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If $S_{\text{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}}$ is not changing, then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{L}}{S_{\text{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obj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}}}\left[\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{\dot{\epsilon}_s}{F} \right]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}\left[\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{\dot{\epsilon}_s}{F} \right] 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{\dot{F}}{F} -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\dot{\epsilon}_x +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\dot{\epsilon}_y}{F} -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{\dot{\epsilon}_s}{\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,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inverse of which is the time to collision $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t_c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$.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108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{L}=\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Differentiation gives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 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{\dot{h}}{h} + 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geometry we have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\check{\ell}^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Differentiate and solve for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}$: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{1}{\sin\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}\check{\ell}^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varphi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{1}{\check{\ell}^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{d}{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dt_i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\check{\ell}^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i_z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82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2F57A4-65B3-7A4C-A33D-1C7F19842750}" type="slidenum">
              <a:rPr lang="en-US"/>
              <a:pPr/>
              <a:t>4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Gimbal frame: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Rotate gimbal-1 frame about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^{g1}$ axis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gimbal elevation angle, $\alpha_{\text{el}}$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{R}_{g1}^{g}(\alpha_{\text{el}}) &amp;\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&amp; 0 &amp; -\sin\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&amp; 1 &amp; 0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&amp; 0 &amp;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b^g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{R}_{g1}^{g}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{R}_b^{g1} &amp;= 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\\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{el}}\sin\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%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cos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{el}}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s-ES_trad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es-ES_trad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 precision landing, we use the guidance model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&amp;= 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\cos{\chi}\cos{\gamma}  \\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   &amp;= 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\sin{\chi}\cos{\gamma} 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{p}_d    &amp;= -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\sin{\gamma} 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{\chi}   &amp;= 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{g}{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  &amp;= u_1 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{\gamma} &amp;= u_2.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sv-SE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{p}_{\text{MAV}}^i &amp;= 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top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{v}_{\text{MAV}}^i &amp;= 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\cos\chi\cos\gamma, &amp;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</a:t>
            </a:r>
            <a:r>
              <a:rPr lang="it-IT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it-IT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\sin\chi\cos\gamma, &amp;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\sin\gamma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}^{\top}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{v}_{\text{MAV}}^{v_2} &amp;=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&amp; 0, &amp; 0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}^{\top}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728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Proportional Navigation}: align the line-of-sight rate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{\ell}}$ with the negative line-of-sight vector $-\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{\ell}$.  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 \times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Assuming constant velocity, we can only accelerate in the plane perpendicular to the velocity vector.  Therefore, to zero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the desired acceleration is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{a}_{\text{MAV}} = N\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\times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$N&gt;0$ is the (tunable) navigation constant.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565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implement the acceleration command, must convert to vehicle-2 frame as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{a}_{\text{MAV}}^{v2} &amp;= \mu N\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\times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{v}_{\text{MAV}}^{v2}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&amp;= \mu N \begin{</a:t>
            </a:r>
            <a:r>
              <a:rPr lang="nl-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\Omega_{\</a:t>
            </a:r>
            <a:r>
              <a:rPr lang="nl-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perp,x</a:t>
            </a:r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\\</a:t>
            </a:r>
          </a:p>
          <a:p>
            <a:r>
              <a:rPr lang="hu-HU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\Omega_{\perp,y}^{v2}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\Omega_{\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\times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0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0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\begin{</a:t>
            </a:r>
            <a:r>
              <a:rPr lang="nl-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0 \\ \mu NV\Omega_{\</a:t>
            </a:r>
            <a:r>
              <a:rPr lang="nl-NL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perp,z</a:t>
            </a:r>
            <a:r>
              <a:rPr lang="nl-NL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\\</a:t>
            </a:r>
          </a:p>
          <a:p>
            <a:r>
              <a:rPr lang="hu-HU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-\mu NV\Omega_{\perp,y}^{v2}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}^{v2}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{R}_b^{v2}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c^g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{\Omega}_{\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perp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 &amp;= 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\times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{\ell}}c}{\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\\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&amp;=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{\ell}}^c +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{\epsilon})\dot{\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{\epsilon}} + \dot{\check{\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{\ell}}}^c_{\text{app}}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the inverse of time to collision $\dot{\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{L}}/\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{L}$ can be estimated using looming or flat earth model.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305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polar converting logic to convert acceleration command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{a}^{v2}$ to roll angle and flight path angle commands:</a:t>
            </a:r>
          </a:p>
          <a:p>
            <a:endParaRPr lang="en-US" dirty="0" smtClean="0"/>
          </a:p>
          <a:p>
            <a:r>
              <a:rPr lang="en-US" dirty="0" smtClean="0"/>
              <a:t>--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^{v2}}{-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^{v2}}\right) \\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\, \dot{\gamma}^c &amp;=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^{{v2}})^2 + 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en-US" dirty="0" smtClean="0"/>
          </a:p>
          <a:p>
            <a:r>
              <a:rPr lang="en-US" dirty="0" smtClean="0"/>
              <a:t>--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^{v2}}\right) \\</a:t>
            </a:r>
          </a:p>
          <a:p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\, \dot{\gamma}^c &amp;= -\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 + 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^{v2})^2}.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885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General rule: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&amp;= \tan^{-1}\left(\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^{v2}}{\abs{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^{v2}}}\right) \\</a:t>
            </a:r>
          </a:p>
          <a:p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{\gamma}^c &amp;=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sign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^{v2})\frac{1}{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 + (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^{v2})^2}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fr-FR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Note discontinuity in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at $(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^{v2},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^{v2})=(0,0)$.  When $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^{v2}=0$, then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When $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^{v2}&gt;0$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=\pi/2$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\item When $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^{v2}&lt;0$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-\pi/2$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%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Remove discontinuity as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\sigma(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 \tan^{-1}\left(\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^{v2}}{\abs{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^{v2}}}\right) \label{eq:cam-phi_command-0}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\sigma(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 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\text{sign}(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^{v2})\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{1-e^{-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^{v2}}}{1+e^{-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ka_y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^{v2}}}</a:t>
            </a:r>
          </a:p>
          <a:p>
            <a:r>
              <a:rPr lang="en-US" sz="1200" kern="120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299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67E46E5-6ADF-4247-9D37-8AFF0FB11698}" type="slidenum">
              <a:rPr lang="en-US"/>
              <a:pPr/>
              <a:t>5</a:t>
            </a:fld>
            <a:endParaRPr 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Camera frame: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}^c$ points to the right in the image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{j}^c$ points down in the image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{k}^c$ points along the optical axis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mathcal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{R}_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1 &amp; 0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0 &amp; 0 &amp; 1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1 &amp; 0 &amp; 0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tr-T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tr-T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Goal:}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From pixel location $(\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)$ in image plane and camera \\ parameters, determine location of object in world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{\ell}^c$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{\bf Approach:}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similar triangles geometry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5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$f$:  focal length in pixels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$P$:  converts pixels to meters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$M$:  width of square pixel array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$v$:  field of view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{\ell}^c$:  3-D location of point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{M}{2\tan\left(\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{\upsilon}{2}\right)}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Location of projection of object in camera frame: $(P\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P\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Pf)$\\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Pixel location (in pixels):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$,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Distance from origin of camera frame to object image: \\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$F =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{f^2 + \epsilon_x^2 + \epsilon_y^2}$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7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By similar triangles: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ell_x^c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}{PF}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Similarly: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ell_y^c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/F \quad \text{ and } \quad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ell_z^c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 =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f/F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Combining: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 =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ell^c_z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{L}}{F} 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f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\boxed{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\text{{\bf Problem:} $\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{L}$ is unknown...}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Unit direction vector to target: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{\ell}^c}{\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 =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{1}{F}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= \frac{1}{\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sqrt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{\epsilon_x^2+\epsilon_y^2+f^2}}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epsilon_x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epsilon_y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f 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fr-FR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endParaRPr lang="fr-FR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fr-FR" sz="1200" kern="1200" dirty="0" smtClean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notation: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\check{\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\check{\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}_x \\ \check{\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}_y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\check{\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}_z \end{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\frac{\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ell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fr-FR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{L}}</a:t>
            </a:r>
          </a:p>
          <a:p>
            <a:r>
              <a:rPr lang="fr-FR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59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\dot{\alpha}_{\text{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u_{\text{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az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\dot{\alpha}_{\text{el}} &amp;= u_{\text{el}}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05F63E-A6BD-6642-A99A-7DC76EF6547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16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168F9FA-1806-5949-876D-7BA0503B03C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B6ACE2B4-AF13-7740-824D-9BB4730BDE0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D43F0276-3323-944D-A11B-A52BF21EBFB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0A20286-75EB-904C-89F5-7F137CA94FE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15FEBF2-2994-8B44-B3A4-7B4F4767259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7859CD9-7EFF-9F43-8B19-12667A9780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1BAE1F3-D50D-2147-8166-27B71CF9484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F34C872-9107-5843-8942-6E24B66C5F9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7FBE8338-36AD-4E45-AD8F-E571F0C6158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838"/>
            <a:ext cx="8229600" cy="7540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E8FCBD3-4A99-4F40-A208-19B6EE3CB9A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4021EFA-91EE-6641-8AA0-1DFDF25C5D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DE29EF2-23DD-4740-9FFA-57C55A21F13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1138"/>
            <a:ext cx="8229600" cy="67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79500"/>
            <a:ext cx="82296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 txBox="1">
            <a:spLocks noChangeArrowheads="1"/>
          </p:cNvSpPr>
          <p:nvPr userDrawn="1"/>
        </p:nvSpPr>
        <p:spPr bwMode="auto">
          <a:xfrm>
            <a:off x="311490" y="6463904"/>
            <a:ext cx="8513362" cy="266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dirty="0" smtClean="0"/>
              <a:t>Beard &amp; McLain,</a:t>
            </a:r>
            <a:r>
              <a:rPr lang="en-US" baseline="0" dirty="0" smtClean="0"/>
              <a:t> “</a:t>
            </a:r>
            <a:r>
              <a:rPr lang="en-US" dirty="0" smtClean="0"/>
              <a:t>Small Unmanned Aircraft,”  </a:t>
            </a:r>
            <a:r>
              <a:rPr lang="en-US" i="1" dirty="0" smtClean="0"/>
              <a:t>Princeton University Press,</a:t>
            </a:r>
            <a:r>
              <a:rPr lang="en-US" baseline="0" dirty="0" smtClean="0"/>
              <a:t> 2012,   	Chapter 13: Slide </a:t>
            </a:r>
            <a:fld id="{84CC4BE0-69A4-1A49-A7C1-B543DABBF88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8.emf"/><Relationship Id="rId12" Type="http://schemas.openxmlformats.org/officeDocument/2006/relationships/image" Target="../media/image39.emf"/><Relationship Id="rId13" Type="http://schemas.openxmlformats.org/officeDocument/2006/relationships/image" Target="../media/image40.emf"/><Relationship Id="rId14" Type="http://schemas.openxmlformats.org/officeDocument/2006/relationships/image" Target="../media/image41.emf"/><Relationship Id="rId15" Type="http://schemas.openxmlformats.org/officeDocument/2006/relationships/image" Target="../media/image42.emf"/><Relationship Id="rId16" Type="http://schemas.openxmlformats.org/officeDocument/2006/relationships/image" Target="../media/image43.emf"/><Relationship Id="rId17" Type="http://schemas.openxmlformats.org/officeDocument/2006/relationships/image" Target="../media/image44.emf"/><Relationship Id="rId18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9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9" Type="http://schemas.openxmlformats.org/officeDocument/2006/relationships/image" Target="../media/image6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9" Type="http://schemas.openxmlformats.org/officeDocument/2006/relationships/image" Target="../media/image6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0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emf"/><Relationship Id="rId12" Type="http://schemas.openxmlformats.org/officeDocument/2006/relationships/image" Target="../media/image12.emf"/><Relationship Id="rId13" Type="http://schemas.openxmlformats.org/officeDocument/2006/relationships/image" Target="../media/image13.emf"/><Relationship Id="rId14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0" Type="http://schemas.openxmlformats.org/officeDocument/2006/relationships/image" Target="../media/image10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8" Type="http://schemas.openxmlformats.org/officeDocument/2006/relationships/image" Target="../media/image87.emf"/><Relationship Id="rId9" Type="http://schemas.openxmlformats.org/officeDocument/2006/relationships/image" Target="../media/image88.emf"/><Relationship Id="rId10" Type="http://schemas.openxmlformats.org/officeDocument/2006/relationships/image" Target="../media/image8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9" Type="http://schemas.openxmlformats.org/officeDocument/2006/relationships/image" Target="../media/image9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4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9.emf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emf"/><Relationship Id="rId12" Type="http://schemas.openxmlformats.org/officeDocument/2006/relationships/image" Target="../media/image24.emf"/><Relationship Id="rId13" Type="http://schemas.openxmlformats.org/officeDocument/2006/relationships/image" Target="../media/image25.emf"/><Relationship Id="rId14" Type="http://schemas.openxmlformats.org/officeDocument/2006/relationships/image" Target="../media/image26.emf"/><Relationship Id="rId15" Type="http://schemas.openxmlformats.org/officeDocument/2006/relationships/image" Target="../media/image2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Relationship Id="rId9" Type="http://schemas.openxmlformats.org/officeDocument/2006/relationships/image" Target="../media/image21.emf"/><Relationship Id="rId10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emf"/><Relationship Id="rId12" Type="http://schemas.openxmlformats.org/officeDocument/2006/relationships/image" Target="../media/image24.emf"/><Relationship Id="rId13" Type="http://schemas.openxmlformats.org/officeDocument/2006/relationships/image" Target="../media/image25.emf"/><Relationship Id="rId14" Type="http://schemas.openxmlformats.org/officeDocument/2006/relationships/image" Target="../media/image26.emf"/><Relationship Id="rId15" Type="http://schemas.openxmlformats.org/officeDocument/2006/relationships/image" Target="../media/image28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0.emf"/><Relationship Id="rId9" Type="http://schemas.openxmlformats.org/officeDocument/2006/relationships/image" Target="../media/image21.emf"/><Relationship Id="rId10" Type="http://schemas.openxmlformats.org/officeDocument/2006/relationships/image" Target="../media/image2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8.emf"/><Relationship Id="rId12" Type="http://schemas.openxmlformats.org/officeDocument/2006/relationships/image" Target="../media/image39.emf"/><Relationship Id="rId13" Type="http://schemas.openxmlformats.org/officeDocument/2006/relationships/image" Target="../media/image40.emf"/><Relationship Id="rId14" Type="http://schemas.openxmlformats.org/officeDocument/2006/relationships/image" Target="../media/image41.emf"/><Relationship Id="rId15" Type="http://schemas.openxmlformats.org/officeDocument/2006/relationships/image" Target="../media/image42.emf"/><Relationship Id="rId16" Type="http://schemas.openxmlformats.org/officeDocument/2006/relationships/image" Target="../media/image43.emf"/><Relationship Id="rId17" Type="http://schemas.openxmlformats.org/officeDocument/2006/relationships/image" Target="../media/image44.emf"/><Relationship Id="rId18" Type="http://schemas.openxmlformats.org/officeDocument/2006/relationships/image" Target="../media/image4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8.emf"/><Relationship Id="rId12" Type="http://schemas.openxmlformats.org/officeDocument/2006/relationships/image" Target="../media/image39.emf"/><Relationship Id="rId13" Type="http://schemas.openxmlformats.org/officeDocument/2006/relationships/image" Target="../media/image40.emf"/><Relationship Id="rId14" Type="http://schemas.openxmlformats.org/officeDocument/2006/relationships/image" Target="../media/image41.emf"/><Relationship Id="rId15" Type="http://schemas.openxmlformats.org/officeDocument/2006/relationships/image" Target="../media/image42.emf"/><Relationship Id="rId16" Type="http://schemas.openxmlformats.org/officeDocument/2006/relationships/image" Target="../media/image43.emf"/><Relationship Id="rId17" Type="http://schemas.openxmlformats.org/officeDocument/2006/relationships/image" Target="../media/image44.emf"/><Relationship Id="rId18" Type="http://schemas.openxmlformats.org/officeDocument/2006/relationships/image" Target="../media/image4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8.emf"/><Relationship Id="rId12" Type="http://schemas.openxmlformats.org/officeDocument/2006/relationships/image" Target="../media/image39.emf"/><Relationship Id="rId13" Type="http://schemas.openxmlformats.org/officeDocument/2006/relationships/image" Target="../media/image40.emf"/><Relationship Id="rId14" Type="http://schemas.openxmlformats.org/officeDocument/2006/relationships/image" Target="../media/image41.emf"/><Relationship Id="rId15" Type="http://schemas.openxmlformats.org/officeDocument/2006/relationships/image" Target="../media/image42.emf"/><Relationship Id="rId16" Type="http://schemas.openxmlformats.org/officeDocument/2006/relationships/image" Target="../media/image43.emf"/><Relationship Id="rId17" Type="http://schemas.openxmlformats.org/officeDocument/2006/relationships/image" Target="../media/image44.emf"/><Relationship Id="rId18" Type="http://schemas.openxmlformats.org/officeDocument/2006/relationships/image" Target="../media/image4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</a:t>
            </a:r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Vision Based Guidance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 Model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3243258" y="2744800"/>
            <a:ext cx="5702676" cy="3613067"/>
            <a:chOff x="2976944" y="2751800"/>
            <a:chExt cx="5702676" cy="3613067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</a:t>
              </a:r>
              <a:r>
                <a:rPr lang="en-US" sz="1400" dirty="0" smtClean="0"/>
                <a:t>mage plane</a:t>
              </a:r>
              <a:endParaRPr lang="en-US" sz="1400" dirty="0"/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47" y="1135872"/>
            <a:ext cx="37973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1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Gimbal Pointing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Two scenarios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Point gimbal at given world coordinate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“Point to this GPS location”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Point gimbal so that optical axis aligns with certain point in image plane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“Point at this object”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Gimbal dynamics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Assume rate control inputs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029" y="5451978"/>
            <a:ext cx="927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Scenario 1:  Point Gimbal at World Coordinate</a:t>
            </a:r>
            <a:endParaRPr lang="en-US" sz="2800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94" y="1383888"/>
            <a:ext cx="7513212" cy="409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72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Scenario 2:  Point Gimbal at Object in Image</a:t>
            </a:r>
            <a:endParaRPr lang="en-US" sz="2800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489075"/>
            <a:ext cx="78486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8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Gimbal Pointing Angles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750" y="1129030"/>
            <a:ext cx="7302500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4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Gimbal Pointing Angles</a:t>
            </a:r>
            <a:endParaRPr lang="en-US" sz="3600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194524"/>
            <a:ext cx="78486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5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Geolocation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967905" y="2558917"/>
            <a:ext cx="3927142" cy="2199286"/>
            <a:chOff x="1069975" y="808528"/>
            <a:chExt cx="6073775" cy="3283519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3" name="Arc 12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1778" y="1056310"/>
            <a:ext cx="7616957" cy="515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6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6695" y="3791960"/>
            <a:ext cx="4712725" cy="2547727"/>
            <a:chOff x="1069975" y="808528"/>
            <a:chExt cx="6073775" cy="3283519"/>
          </a:xfrm>
        </p:grpSpPr>
        <p:sp>
          <p:nvSpPr>
            <p:cNvPr id="23555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56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57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22" name="Arc 21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Range to Target – Flat Earth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98797" y="1251503"/>
            <a:ext cx="6908800" cy="3162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8229600" cy="754062"/>
          </a:xfrm>
        </p:spPr>
        <p:txBody>
          <a:bodyPr/>
          <a:lstStyle/>
          <a:p>
            <a:r>
              <a:rPr lang="en-US" dirty="0" err="1" smtClean="0"/>
              <a:t>Geolocation</a:t>
            </a:r>
            <a:r>
              <a:rPr lang="en-US" dirty="0" smtClean="0"/>
              <a:t> Errors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868155" y="944880"/>
            <a:ext cx="4036151" cy="2181967"/>
            <a:chOff x="1069975" y="808528"/>
            <a:chExt cx="6073775" cy="3283519"/>
          </a:xfrm>
        </p:grpSpPr>
        <p:sp>
          <p:nvSpPr>
            <p:cNvPr id="9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7" name="Arc 16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35" y="1184360"/>
            <a:ext cx="50419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Geolocation</a:t>
            </a:r>
            <a:r>
              <a:rPr lang="en-US" dirty="0" smtClean="0"/>
              <a:t> Using EKF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42" y="1209760"/>
            <a:ext cx="7239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8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Architecture w/ Camera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1397000"/>
            <a:ext cx="7480300" cy="500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9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Geolocation</a:t>
            </a:r>
            <a:r>
              <a:rPr lang="en-US" dirty="0" smtClean="0"/>
              <a:t> Using EKF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07" y="1585770"/>
            <a:ext cx="75946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15004" y="1312863"/>
            <a:ext cx="2032000" cy="777875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80" name="TextBox 3"/>
          <p:cNvSpPr txBox="1">
            <a:spLocks noChangeArrowheads="1"/>
          </p:cNvSpPr>
          <p:nvPr/>
        </p:nvSpPr>
        <p:spPr bwMode="auto">
          <a:xfrm>
            <a:off x="1684866" y="1498600"/>
            <a:ext cx="169848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smtClean="0"/>
              <a:t>GPS </a:t>
            </a:r>
            <a:r>
              <a:rPr lang="en-US" dirty="0"/>
              <a:t>s</a:t>
            </a:r>
            <a:r>
              <a:rPr lang="en-US" dirty="0" smtClean="0"/>
              <a:t>moother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836053" y="2997200"/>
            <a:ext cx="2032000" cy="10080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82" name="TextBox 5"/>
          <p:cNvSpPr txBox="1">
            <a:spLocks noChangeArrowheads="1"/>
          </p:cNvSpPr>
          <p:nvPr/>
        </p:nvSpPr>
        <p:spPr bwMode="auto">
          <a:xfrm>
            <a:off x="5140853" y="3314700"/>
            <a:ext cx="14922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smtClean="0"/>
              <a:t>geo</a:t>
            </a:r>
            <a:r>
              <a:rPr lang="en-US" dirty="0"/>
              <a:t>-location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531129" y="1871663"/>
            <a:ext cx="812798" cy="158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868053" y="3470275"/>
            <a:ext cx="74453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3713690" y="2511425"/>
            <a:ext cx="1276352" cy="3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351866" y="3148013"/>
            <a:ext cx="4841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499129" y="2540000"/>
            <a:ext cx="2032000" cy="779463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93" name="TextBox 44"/>
          <p:cNvSpPr txBox="1">
            <a:spLocks noChangeArrowheads="1"/>
          </p:cNvSpPr>
          <p:nvPr/>
        </p:nvSpPr>
        <p:spPr bwMode="auto">
          <a:xfrm>
            <a:off x="1543579" y="3987800"/>
            <a:ext cx="2122487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smtClean="0"/>
              <a:t>attitude estimation</a:t>
            </a:r>
            <a:endParaRPr lang="en-US" dirty="0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3589866" y="4214813"/>
            <a:ext cx="515938" cy="1587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123266" y="3683000"/>
            <a:ext cx="7127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557866" y="3849688"/>
            <a:ext cx="2032000" cy="7794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4598" name="TextBox 53"/>
          <p:cNvSpPr txBox="1">
            <a:spLocks noChangeArrowheads="1"/>
          </p:cNvSpPr>
          <p:nvPr/>
        </p:nvSpPr>
        <p:spPr bwMode="auto">
          <a:xfrm>
            <a:off x="1532466" y="2692400"/>
            <a:ext cx="202882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smtClean="0"/>
              <a:t>vision processing</a:t>
            </a:r>
            <a:endParaRPr lang="en-US" dirty="0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216" y="2400300"/>
            <a:ext cx="2667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3216" y="4286250"/>
            <a:ext cx="444500" cy="342900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557866" y="5054600"/>
            <a:ext cx="2032000" cy="779462"/>
          </a:xfrm>
          <a:prstGeom prst="rect">
            <a:avLst/>
          </a:prstGeom>
          <a:noFill/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1" name="TextBox 44"/>
          <p:cNvSpPr txBox="1">
            <a:spLocks noChangeArrowheads="1"/>
          </p:cNvSpPr>
          <p:nvPr/>
        </p:nvSpPr>
        <p:spPr bwMode="auto">
          <a:xfrm>
            <a:off x="2065866" y="5207000"/>
            <a:ext cx="8646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 err="1" smtClean="0"/>
              <a:t>gimbal</a:t>
            </a:r>
            <a:endParaRPr lang="en-US" dirty="0"/>
          </a:p>
        </p:txBody>
      </p: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466" y="5567362"/>
            <a:ext cx="889000" cy="266700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>
            <a:off x="3589866" y="5453063"/>
            <a:ext cx="754061" cy="158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343929" y="3910012"/>
            <a:ext cx="49053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123266" y="3378200"/>
            <a:ext cx="712787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rot="5400000" flipH="1" flipV="1">
            <a:off x="3571609" y="4682331"/>
            <a:ext cx="1544638" cy="1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rot="5400000" flipH="1" flipV="1">
            <a:off x="3899035" y="3153967"/>
            <a:ext cx="448465" cy="3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44" idx="3"/>
          </p:cNvCxnSpPr>
          <p:nvPr/>
        </p:nvCxnSpPr>
        <p:spPr>
          <a:xfrm>
            <a:off x="3531129" y="2929732"/>
            <a:ext cx="574679" cy="158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rot="5400000" flipH="1" flipV="1">
            <a:off x="3847834" y="3940970"/>
            <a:ext cx="533402" cy="1746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2266" y="1333500"/>
            <a:ext cx="1422400" cy="368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6577" y="3011789"/>
            <a:ext cx="673100" cy="317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Geolocation</a:t>
            </a:r>
            <a:r>
              <a:rPr lang="en-US" dirty="0" smtClean="0"/>
              <a:t> Architecture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Motion in Image Plane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56" y="1387288"/>
            <a:ext cx="8343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48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Pixel LPF and Differentiation</a:t>
            </a:r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53" y="1680882"/>
            <a:ext cx="81788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136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Approximation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18" y="1029447"/>
            <a:ext cx="7200899" cy="519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474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Approximation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00" y="1952657"/>
            <a:ext cx="8330200" cy="316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94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Apparent Motion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59" y="1339341"/>
            <a:ext cx="8664184" cy="1850602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38" y="4836832"/>
            <a:ext cx="1816100" cy="546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03" y="3773020"/>
            <a:ext cx="2806700" cy="850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104" y="3593726"/>
            <a:ext cx="1968500" cy="850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2383118" y="3219824"/>
            <a:ext cx="978647" cy="5677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4437529" y="3309471"/>
            <a:ext cx="7472" cy="14119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5602941" y="3145118"/>
            <a:ext cx="433294" cy="4108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330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Apparent Motion, cont.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40" y="1214629"/>
            <a:ext cx="8255001" cy="48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14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Apparent Motion, cont.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59" y="1813220"/>
            <a:ext cx="71882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27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Motion in Image Plane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077" y="2663710"/>
            <a:ext cx="67183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3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49413" y="3226532"/>
            <a:ext cx="5017159" cy="3107037"/>
            <a:chOff x="1295400" y="1054100"/>
            <a:chExt cx="6767513" cy="4191000"/>
          </a:xfrm>
        </p:grpSpPr>
        <p:sp>
          <p:nvSpPr>
            <p:cNvPr id="18434" name="Line 2"/>
            <p:cNvSpPr>
              <a:spLocks noChangeShapeType="1"/>
            </p:cNvSpPr>
            <p:nvPr/>
          </p:nvSpPr>
          <p:spPr bwMode="auto">
            <a:xfrm>
              <a:off x="1866900" y="4775200"/>
              <a:ext cx="5753100" cy="12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5" name="Line 3"/>
            <p:cNvSpPr>
              <a:spLocks noChangeShapeType="1"/>
            </p:cNvSpPr>
            <p:nvPr/>
          </p:nvSpPr>
          <p:spPr bwMode="auto">
            <a:xfrm flipV="1">
              <a:off x="1854200" y="1054100"/>
              <a:ext cx="0" cy="3721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6" name="Freeform 4"/>
            <p:cNvSpPr>
              <a:spLocks/>
            </p:cNvSpPr>
            <p:nvPr/>
          </p:nvSpPr>
          <p:spPr bwMode="auto">
            <a:xfrm>
              <a:off x="1295400" y="2387600"/>
              <a:ext cx="5245100" cy="2705100"/>
            </a:xfrm>
            <a:custGeom>
              <a:avLst/>
              <a:gdLst>
                <a:gd name="T0" fmla="*/ 0 w 3304"/>
                <a:gd name="T1" fmla="*/ 1431448750 h 1704"/>
                <a:gd name="T2" fmla="*/ 362902500 w 3304"/>
                <a:gd name="T3" fmla="*/ 463708750 h 1704"/>
                <a:gd name="T4" fmla="*/ 2147483647 w 3304"/>
                <a:gd name="T5" fmla="*/ 0 h 1704"/>
                <a:gd name="T6" fmla="*/ 2147483647 w 3304"/>
                <a:gd name="T7" fmla="*/ 2147483647 h 1704"/>
                <a:gd name="T8" fmla="*/ 2147483647 w 3304"/>
                <a:gd name="T9" fmla="*/ 2147483647 h 1704"/>
                <a:gd name="T10" fmla="*/ 2147483647 w 3304"/>
                <a:gd name="T11" fmla="*/ 2147483647 h 1704"/>
                <a:gd name="T12" fmla="*/ 2147483647 w 3304"/>
                <a:gd name="T13" fmla="*/ 2147483647 h 1704"/>
                <a:gd name="T14" fmla="*/ 2147483647 w 3304"/>
                <a:gd name="T15" fmla="*/ 1633061250 h 1704"/>
                <a:gd name="T16" fmla="*/ 2147483647 w 3304"/>
                <a:gd name="T17" fmla="*/ 1935480000 h 1704"/>
                <a:gd name="T18" fmla="*/ 0 w 3304"/>
                <a:gd name="T19" fmla="*/ 1431448750 h 170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304"/>
                <a:gd name="T31" fmla="*/ 0 h 1704"/>
                <a:gd name="T32" fmla="*/ 3304 w 3304"/>
                <a:gd name="T33" fmla="*/ 1704 h 170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304" h="1704">
                  <a:moveTo>
                    <a:pt x="0" y="568"/>
                  </a:moveTo>
                  <a:lnTo>
                    <a:pt x="144" y="184"/>
                  </a:lnTo>
                  <a:lnTo>
                    <a:pt x="2000" y="0"/>
                  </a:lnTo>
                  <a:lnTo>
                    <a:pt x="3304" y="1304"/>
                  </a:lnTo>
                  <a:lnTo>
                    <a:pt x="3152" y="1704"/>
                  </a:lnTo>
                  <a:lnTo>
                    <a:pt x="2064" y="1056"/>
                  </a:lnTo>
                  <a:lnTo>
                    <a:pt x="2096" y="944"/>
                  </a:lnTo>
                  <a:lnTo>
                    <a:pt x="1304" y="648"/>
                  </a:lnTo>
                  <a:lnTo>
                    <a:pt x="1288" y="768"/>
                  </a:lnTo>
                  <a:lnTo>
                    <a:pt x="0" y="56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7" name="Line 5"/>
            <p:cNvSpPr>
              <a:spLocks noChangeShapeType="1"/>
            </p:cNvSpPr>
            <p:nvPr/>
          </p:nvSpPr>
          <p:spPr bwMode="auto">
            <a:xfrm>
              <a:off x="4191000" y="3200400"/>
              <a:ext cx="1752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8" name="Line 6"/>
            <p:cNvSpPr>
              <a:spLocks noChangeShapeType="1"/>
            </p:cNvSpPr>
            <p:nvPr/>
          </p:nvSpPr>
          <p:spPr bwMode="auto">
            <a:xfrm flipV="1">
              <a:off x="4178300" y="1460500"/>
              <a:ext cx="0" cy="172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9" name="Line 7"/>
            <p:cNvSpPr>
              <a:spLocks noChangeShapeType="1"/>
            </p:cNvSpPr>
            <p:nvPr/>
          </p:nvSpPr>
          <p:spPr bwMode="auto">
            <a:xfrm flipV="1">
              <a:off x="4184650" y="2159000"/>
              <a:ext cx="1428078" cy="1028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0" name="Line 8"/>
            <p:cNvSpPr>
              <a:spLocks noChangeShapeType="1"/>
            </p:cNvSpPr>
            <p:nvPr/>
          </p:nvSpPr>
          <p:spPr bwMode="auto">
            <a:xfrm>
              <a:off x="4178300" y="3187700"/>
              <a:ext cx="1028700" cy="14161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1" name="Line 9"/>
            <p:cNvSpPr>
              <a:spLocks noChangeShapeType="1"/>
            </p:cNvSpPr>
            <p:nvPr/>
          </p:nvSpPr>
          <p:spPr bwMode="auto">
            <a:xfrm>
              <a:off x="4178300" y="3187700"/>
              <a:ext cx="1663700" cy="59300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2" name="Line 10"/>
            <p:cNvSpPr>
              <a:spLocks noChangeShapeType="1"/>
            </p:cNvSpPr>
            <p:nvPr/>
          </p:nvSpPr>
          <p:spPr bwMode="auto">
            <a:xfrm flipV="1">
              <a:off x="4178299" y="1549400"/>
              <a:ext cx="585839" cy="165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5" name="Line 13"/>
            <p:cNvSpPr>
              <a:spLocks noChangeShapeType="1"/>
            </p:cNvSpPr>
            <p:nvPr/>
          </p:nvSpPr>
          <p:spPr bwMode="auto">
            <a:xfrm flipV="1">
              <a:off x="1852612" y="3200400"/>
              <a:ext cx="2325687" cy="15732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0250" y="1104900"/>
              <a:ext cx="1104900" cy="3048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5013" y="4940300"/>
              <a:ext cx="977900" cy="3048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4300" y="1493838"/>
              <a:ext cx="203200" cy="1905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43450" y="1270000"/>
              <a:ext cx="190500" cy="2286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611813" y="3792538"/>
              <a:ext cx="215900" cy="279400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005513" y="3073400"/>
              <a:ext cx="228600" cy="2413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689600" y="2022475"/>
              <a:ext cx="800100" cy="1905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310063" y="4476750"/>
              <a:ext cx="762000" cy="2413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78150" y="4046538"/>
              <a:ext cx="177800" cy="1905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318000" y="1612900"/>
              <a:ext cx="203200" cy="254000"/>
            </a:xfrm>
            <a:prstGeom prst="rect">
              <a:avLst/>
            </a:prstGeom>
          </p:spPr>
        </p:pic>
        <p:sp>
          <p:nvSpPr>
            <p:cNvPr id="40" name="Arc 39"/>
            <p:cNvSpPr/>
            <p:nvPr/>
          </p:nvSpPr>
          <p:spPr>
            <a:xfrm>
              <a:off x="2889250" y="1911350"/>
              <a:ext cx="2590800" cy="2590800"/>
            </a:xfrm>
            <a:prstGeom prst="arc">
              <a:avLst>
                <a:gd name="adj1" fmla="val 16200000"/>
                <a:gd name="adj2" fmla="val 17376726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Arc 40"/>
            <p:cNvSpPr/>
            <p:nvPr/>
          </p:nvSpPr>
          <p:spPr>
            <a:xfrm>
              <a:off x="2895600" y="1917700"/>
              <a:ext cx="2590800" cy="2590800"/>
            </a:xfrm>
            <a:prstGeom prst="arc">
              <a:avLst>
                <a:gd name="adj1" fmla="val 17347184"/>
                <a:gd name="adj2" fmla="val 19414003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 rot="5400000">
              <a:off x="4054475" y="3070225"/>
              <a:ext cx="254000" cy="254001"/>
              <a:chOff x="774700" y="1968500"/>
              <a:chExt cx="254000" cy="254001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Arc 47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914900" y="1917700"/>
              <a:ext cx="342900" cy="1651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Gimbal and Camera Reference Frames</a:t>
            </a:r>
            <a:endParaRPr lang="en-US" sz="3600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169" y="1484534"/>
            <a:ext cx="4017065" cy="33172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Collision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37" y="1029284"/>
            <a:ext cx="87376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0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61960" y="2944735"/>
            <a:ext cx="4604063" cy="2315436"/>
            <a:chOff x="1489046" y="2514484"/>
            <a:chExt cx="5551488" cy="2527830"/>
          </a:xfrm>
        </p:grpSpPr>
        <p:sp>
          <p:nvSpPr>
            <p:cNvPr id="25602" name="Oval 24"/>
            <p:cNvSpPr>
              <a:spLocks noChangeArrowheads="1"/>
            </p:cNvSpPr>
            <p:nvPr/>
          </p:nvSpPr>
          <p:spPr bwMode="auto">
            <a:xfrm>
              <a:off x="5032346" y="2796001"/>
              <a:ext cx="114300" cy="939800"/>
            </a:xfrm>
            <a:prstGeom prst="ellipse">
              <a:avLst/>
            </a:prstGeom>
            <a:solidFill>
              <a:schemeClr val="bg2"/>
            </a:solidFill>
            <a:ln w="12700" cap="flat" cmpd="sng" algn="ctr">
              <a:solidFill>
                <a:schemeClr val="tx1"/>
              </a:solidFill>
              <a:round/>
              <a:headEnd type="none" w="med" len="med"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4" name="Line 3"/>
            <p:cNvSpPr>
              <a:spLocks noChangeShapeType="1"/>
            </p:cNvSpPr>
            <p:nvPr/>
          </p:nvSpPr>
          <p:spPr bwMode="auto">
            <a:xfrm>
              <a:off x="1527146" y="4127384"/>
              <a:ext cx="5511800" cy="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5" name="Line 5"/>
            <p:cNvSpPr>
              <a:spLocks noChangeShapeType="1"/>
            </p:cNvSpPr>
            <p:nvPr/>
          </p:nvSpPr>
          <p:spPr bwMode="auto">
            <a:xfrm>
              <a:off x="5260946" y="2808701"/>
              <a:ext cx="12700" cy="857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med"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6" name="Line 7"/>
            <p:cNvSpPr>
              <a:spLocks noChangeShapeType="1"/>
            </p:cNvSpPr>
            <p:nvPr/>
          </p:nvSpPr>
          <p:spPr bwMode="auto">
            <a:xfrm flipV="1">
              <a:off x="1489046" y="2808701"/>
              <a:ext cx="3606800" cy="131445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7" name="Line 8"/>
            <p:cNvSpPr>
              <a:spLocks noChangeShapeType="1"/>
            </p:cNvSpPr>
            <p:nvPr/>
          </p:nvSpPr>
          <p:spPr bwMode="auto">
            <a:xfrm flipV="1">
              <a:off x="1539846" y="3253201"/>
              <a:ext cx="3543300" cy="86360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09" name="Line 12"/>
            <p:cNvSpPr>
              <a:spLocks noChangeShapeType="1"/>
            </p:cNvSpPr>
            <p:nvPr/>
          </p:nvSpPr>
          <p:spPr bwMode="auto">
            <a:xfrm>
              <a:off x="2441546" y="3596101"/>
              <a:ext cx="12700" cy="110490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1" name="Line 16"/>
            <p:cNvSpPr>
              <a:spLocks noChangeShapeType="1"/>
            </p:cNvSpPr>
            <p:nvPr/>
          </p:nvSpPr>
          <p:spPr bwMode="auto">
            <a:xfrm>
              <a:off x="1882745" y="3672300"/>
              <a:ext cx="118533" cy="3344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6" name="Line 27"/>
            <p:cNvSpPr>
              <a:spLocks noChangeShapeType="1"/>
            </p:cNvSpPr>
            <p:nvPr/>
          </p:nvSpPr>
          <p:spPr bwMode="auto">
            <a:xfrm flipV="1">
              <a:off x="1501746" y="3723101"/>
              <a:ext cx="3556000" cy="406400"/>
            </a:xfrm>
            <a:prstGeom prst="line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8" name="Line 30"/>
            <p:cNvSpPr>
              <a:spLocks noChangeShapeType="1"/>
            </p:cNvSpPr>
            <p:nvPr/>
          </p:nvSpPr>
          <p:spPr bwMode="auto">
            <a:xfrm>
              <a:off x="2479646" y="3748501"/>
              <a:ext cx="0" cy="266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med"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19" name="Line 31"/>
            <p:cNvSpPr>
              <a:spLocks noChangeShapeType="1"/>
            </p:cNvSpPr>
            <p:nvPr/>
          </p:nvSpPr>
          <p:spPr bwMode="auto">
            <a:xfrm flipH="1" flipV="1">
              <a:off x="2475410" y="3867034"/>
              <a:ext cx="541869" cy="469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8312" y="3452167"/>
              <a:ext cx="406400" cy="1905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29969" y="4298836"/>
              <a:ext cx="406400" cy="2286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79933" y="2514484"/>
              <a:ext cx="673100" cy="2413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83234" y="4208348"/>
              <a:ext cx="1257300" cy="2413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04959" y="4801014"/>
              <a:ext cx="1308100" cy="241300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296467" y="3522056"/>
              <a:ext cx="152400" cy="1651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15631" y="3111604"/>
              <a:ext cx="495300" cy="3048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Collision - Looming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649" y="1010365"/>
            <a:ext cx="5092700" cy="5321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Collision – Flat Earth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635759" y="1897467"/>
            <a:ext cx="4273203" cy="2453625"/>
            <a:chOff x="1069975" y="808528"/>
            <a:chExt cx="6073775" cy="3283519"/>
          </a:xfrm>
        </p:grpSpPr>
        <p:sp>
          <p:nvSpPr>
            <p:cNvPr id="6" name="Line 4"/>
            <p:cNvSpPr>
              <a:spLocks noChangeShapeType="1"/>
            </p:cNvSpPr>
            <p:nvPr/>
          </p:nvSpPr>
          <p:spPr bwMode="auto">
            <a:xfrm>
              <a:off x="1927225" y="1270000"/>
              <a:ext cx="0" cy="25082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Line 5"/>
            <p:cNvSpPr>
              <a:spLocks noChangeShapeType="1"/>
            </p:cNvSpPr>
            <p:nvPr/>
          </p:nvSpPr>
          <p:spPr bwMode="auto">
            <a:xfrm>
              <a:off x="1933575" y="1282700"/>
              <a:ext cx="4102100" cy="24955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1069975" y="3778250"/>
              <a:ext cx="59626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492" y="1018116"/>
              <a:ext cx="584200" cy="165100"/>
            </a:xfrm>
            <a:prstGeom prst="rect">
              <a:avLst/>
            </a:prstGeom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06600" y="2590800"/>
              <a:ext cx="152400" cy="190500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6829" y="1721380"/>
              <a:ext cx="165100" cy="1778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8984" y="3893079"/>
              <a:ext cx="1028700" cy="1905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62650" y="3850747"/>
              <a:ext cx="1181100" cy="241300"/>
            </a:xfrm>
            <a:prstGeom prst="rect">
              <a:avLst/>
            </a:prstGeom>
          </p:spPr>
        </p:pic>
        <p:sp>
          <p:nvSpPr>
            <p:cNvPr id="14" name="Arc 13"/>
            <p:cNvSpPr/>
            <p:nvPr/>
          </p:nvSpPr>
          <p:spPr>
            <a:xfrm>
              <a:off x="1464735" y="808528"/>
              <a:ext cx="927146" cy="927146"/>
            </a:xfrm>
            <a:prstGeom prst="arc">
              <a:avLst>
                <a:gd name="adj1" fmla="val 1951158"/>
                <a:gd name="adj2" fmla="val 5352448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99153" y="2169551"/>
              <a:ext cx="774700" cy="241300"/>
            </a:xfrm>
            <a:prstGeom prst="rect">
              <a:avLst/>
            </a:prstGeom>
          </p:spPr>
        </p:pic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13" y="1161992"/>
            <a:ext cx="5036005" cy="491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0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Precision Landing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65" y="1089379"/>
            <a:ext cx="68707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8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Proportional Navigation (PN)</a:t>
            </a:r>
            <a:endParaRPr lang="en-US" dirty="0"/>
          </a:p>
        </p:txBody>
      </p:sp>
      <p:pic>
        <p:nvPicPr>
          <p:cNvPr id="4" name="Picture 3" descr="camera-pronav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91311" y="1144991"/>
            <a:ext cx="4284588" cy="4820161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6" y="1055271"/>
            <a:ext cx="38227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Acceleration Command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96" y="829619"/>
            <a:ext cx="78613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376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Polar Converting Logic</a:t>
            </a:r>
            <a:endParaRPr lang="en-US" dirty="0"/>
          </a:p>
        </p:txBody>
      </p:sp>
      <p:pic>
        <p:nvPicPr>
          <p:cNvPr id="3" name="Picture 2" descr="camera-polar-converting-logi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59" y="1908580"/>
            <a:ext cx="6875018" cy="258824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70" y="1116038"/>
            <a:ext cx="8515085" cy="557757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34" y="4732212"/>
            <a:ext cx="2832100" cy="1333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567" y="4655877"/>
            <a:ext cx="30226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55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Polar Converting Logic, cont.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289" y="930124"/>
            <a:ext cx="6407955" cy="533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0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Gimbal Reference Frames</a:t>
            </a:r>
            <a:endParaRPr lang="en-US" sz="36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328996" y="254396"/>
            <a:ext cx="5459284" cy="3567987"/>
            <a:chOff x="927629" y="342903"/>
            <a:chExt cx="7551734" cy="4935535"/>
          </a:xfrm>
        </p:grpSpPr>
        <p:sp>
          <p:nvSpPr>
            <p:cNvPr id="42" name="Freeform 2"/>
            <p:cNvSpPr>
              <a:spLocks/>
            </p:cNvSpPr>
            <p:nvPr/>
          </p:nvSpPr>
          <p:spPr bwMode="auto">
            <a:xfrm>
              <a:off x="2352675" y="1751013"/>
              <a:ext cx="3338513" cy="755650"/>
            </a:xfrm>
            <a:custGeom>
              <a:avLst/>
              <a:gdLst>
                <a:gd name="T0" fmla="*/ 0 w 2103"/>
                <a:gd name="T1" fmla="*/ 70564375 h 476"/>
                <a:gd name="T2" fmla="*/ 277217229 w 2103"/>
                <a:gd name="T3" fmla="*/ 1199594375 h 476"/>
                <a:gd name="T4" fmla="*/ 2147483647 w 2103"/>
                <a:gd name="T5" fmla="*/ 299899388 h 476"/>
                <a:gd name="T6" fmla="*/ 2147483647 w 2103"/>
                <a:gd name="T7" fmla="*/ 183972200 h 476"/>
                <a:gd name="T8" fmla="*/ 2147483647 w 2103"/>
                <a:gd name="T9" fmla="*/ 93246575 h 476"/>
                <a:gd name="T10" fmla="*/ 2147483647 w 2103"/>
                <a:gd name="T11" fmla="*/ 0 h 476"/>
                <a:gd name="T12" fmla="*/ 2147483647 w 2103"/>
                <a:gd name="T13" fmla="*/ 0 h 476"/>
                <a:gd name="T14" fmla="*/ 2147483647 w 2103"/>
                <a:gd name="T15" fmla="*/ 93246575 h 476"/>
                <a:gd name="T16" fmla="*/ 1428929602 w 2103"/>
                <a:gd name="T17" fmla="*/ 667842200 h 476"/>
                <a:gd name="T18" fmla="*/ 551915095 w 2103"/>
                <a:gd name="T19" fmla="*/ 0 h 476"/>
                <a:gd name="T20" fmla="*/ 0 w 2103"/>
                <a:gd name="T21" fmla="*/ 70564375 h 47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103"/>
                <a:gd name="T34" fmla="*/ 0 h 476"/>
                <a:gd name="T35" fmla="*/ 2103 w 2103"/>
                <a:gd name="T36" fmla="*/ 476 h 47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103" h="476">
                  <a:moveTo>
                    <a:pt x="0" y="28"/>
                  </a:moveTo>
                  <a:lnTo>
                    <a:pt x="110" y="476"/>
                  </a:lnTo>
                  <a:lnTo>
                    <a:pt x="1966" y="119"/>
                  </a:lnTo>
                  <a:lnTo>
                    <a:pt x="2048" y="73"/>
                  </a:lnTo>
                  <a:lnTo>
                    <a:pt x="2103" y="37"/>
                  </a:lnTo>
                  <a:lnTo>
                    <a:pt x="2030" y="0"/>
                  </a:lnTo>
                  <a:lnTo>
                    <a:pt x="1883" y="0"/>
                  </a:lnTo>
                  <a:lnTo>
                    <a:pt x="1710" y="37"/>
                  </a:lnTo>
                  <a:lnTo>
                    <a:pt x="567" y="265"/>
                  </a:lnTo>
                  <a:lnTo>
                    <a:pt x="219" y="0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3"/>
            <p:cNvSpPr>
              <a:spLocks noChangeShapeType="1"/>
            </p:cNvSpPr>
            <p:nvPr/>
          </p:nvSpPr>
          <p:spPr bwMode="auto">
            <a:xfrm>
              <a:off x="1236663" y="4378325"/>
              <a:ext cx="14287" cy="900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4"/>
            <p:cNvSpPr>
              <a:spLocks noChangeShapeType="1"/>
            </p:cNvSpPr>
            <p:nvPr/>
          </p:nvSpPr>
          <p:spPr bwMode="auto">
            <a:xfrm>
              <a:off x="1249363" y="4379913"/>
              <a:ext cx="7185025" cy="28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5"/>
            <p:cNvSpPr>
              <a:spLocks noChangeShapeType="1"/>
            </p:cNvSpPr>
            <p:nvPr/>
          </p:nvSpPr>
          <p:spPr bwMode="auto">
            <a:xfrm flipV="1">
              <a:off x="1235074" y="2057399"/>
              <a:ext cx="3082926" cy="232092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Line 6"/>
            <p:cNvSpPr>
              <a:spLocks noChangeShapeType="1"/>
            </p:cNvSpPr>
            <p:nvPr/>
          </p:nvSpPr>
          <p:spPr bwMode="auto">
            <a:xfrm>
              <a:off x="4337052" y="2049992"/>
              <a:ext cx="19113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Line 7"/>
            <p:cNvSpPr>
              <a:spLocks noChangeShapeType="1"/>
            </p:cNvSpPr>
            <p:nvPr/>
          </p:nvSpPr>
          <p:spPr bwMode="auto">
            <a:xfrm flipH="1">
              <a:off x="4267199" y="2055812"/>
              <a:ext cx="58738" cy="19235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Line 8"/>
            <p:cNvSpPr>
              <a:spLocks noChangeShapeType="1"/>
            </p:cNvSpPr>
            <p:nvPr/>
          </p:nvSpPr>
          <p:spPr bwMode="auto">
            <a:xfrm flipV="1">
              <a:off x="4340225" y="1682076"/>
              <a:ext cx="1848907" cy="359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9"/>
            <p:cNvSpPr>
              <a:spLocks noChangeShapeType="1"/>
            </p:cNvSpPr>
            <p:nvPr/>
          </p:nvSpPr>
          <p:spPr bwMode="auto">
            <a:xfrm>
              <a:off x="4340224" y="2041524"/>
              <a:ext cx="340363" cy="18954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10"/>
            <p:cNvSpPr>
              <a:spLocks noChangeShapeType="1"/>
            </p:cNvSpPr>
            <p:nvPr/>
          </p:nvSpPr>
          <p:spPr bwMode="auto">
            <a:xfrm>
              <a:off x="4339166" y="2055813"/>
              <a:ext cx="1782234" cy="6281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Line 11"/>
            <p:cNvSpPr>
              <a:spLocks noChangeShapeType="1"/>
            </p:cNvSpPr>
            <p:nvPr/>
          </p:nvSpPr>
          <p:spPr bwMode="auto">
            <a:xfrm flipH="1">
              <a:off x="3725333" y="2041525"/>
              <a:ext cx="587905" cy="18339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26"/>
            <p:cNvSpPr>
              <a:spLocks noChangeShapeType="1"/>
            </p:cNvSpPr>
            <p:nvPr/>
          </p:nvSpPr>
          <p:spPr bwMode="auto">
            <a:xfrm>
              <a:off x="1237722" y="2149477"/>
              <a:ext cx="0" cy="2220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lg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8646" y="3055408"/>
              <a:ext cx="165100" cy="203200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8209" y="3061230"/>
              <a:ext cx="177800" cy="190500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7629" y="5049838"/>
              <a:ext cx="241300" cy="228600"/>
            </a:xfrm>
            <a:prstGeom prst="rect">
              <a:avLst/>
            </a:prstGeom>
          </p:spPr>
        </p:pic>
        <p:pic>
          <p:nvPicPr>
            <p:cNvPr id="61" name="Picture 60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40563" y="4037541"/>
              <a:ext cx="1333500" cy="279400"/>
            </a:xfrm>
            <a:prstGeom prst="rect">
              <a:avLst/>
            </a:prstGeom>
          </p:spPr>
        </p:pic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5915" y="1940983"/>
              <a:ext cx="203200" cy="190500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16649" y="1516594"/>
              <a:ext cx="190500" cy="228600"/>
            </a:xfrm>
            <a:prstGeom prst="rect">
              <a:avLst/>
            </a:prstGeom>
          </p:spPr>
        </p:pic>
        <p:pic>
          <p:nvPicPr>
            <p:cNvPr id="64" name="Picture 63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47142" y="3968750"/>
              <a:ext cx="266700" cy="228600"/>
            </a:xfrm>
            <a:prstGeom prst="rect">
              <a:avLst/>
            </a:prstGeom>
          </p:spPr>
        </p:pic>
        <p:pic>
          <p:nvPicPr>
            <p:cNvPr id="65" name="Picture 64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129617" y="4015317"/>
              <a:ext cx="266700" cy="190500"/>
            </a:xfrm>
            <a:prstGeom prst="rect">
              <a:avLst/>
            </a:prstGeom>
          </p:spPr>
        </p:pic>
        <p:pic>
          <p:nvPicPr>
            <p:cNvPr id="66" name="Picture 65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94554" y="3920067"/>
              <a:ext cx="812800" cy="241300"/>
            </a:xfrm>
            <a:prstGeom prst="rect">
              <a:avLst/>
            </a:prstGeom>
          </p:spPr>
        </p:pic>
        <p:pic>
          <p:nvPicPr>
            <p:cNvPr id="67" name="Picture 66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755217" y="1481667"/>
              <a:ext cx="139700" cy="203200"/>
            </a:xfrm>
            <a:prstGeom prst="rect">
              <a:avLst/>
            </a:prstGeom>
          </p:spPr>
        </p:pic>
        <p:sp>
          <p:nvSpPr>
            <p:cNvPr id="68" name="Arc 67"/>
            <p:cNvSpPr/>
            <p:nvPr/>
          </p:nvSpPr>
          <p:spPr>
            <a:xfrm>
              <a:off x="2573852" y="342903"/>
              <a:ext cx="3412080" cy="3412080"/>
            </a:xfrm>
            <a:prstGeom prst="arc">
              <a:avLst>
                <a:gd name="adj1" fmla="val 10623"/>
                <a:gd name="adj2" fmla="val 1118824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Arc 68"/>
            <p:cNvSpPr/>
            <p:nvPr/>
          </p:nvSpPr>
          <p:spPr>
            <a:xfrm>
              <a:off x="2650057" y="427574"/>
              <a:ext cx="3234266" cy="3234266"/>
            </a:xfrm>
            <a:prstGeom prst="arc">
              <a:avLst>
                <a:gd name="adj1" fmla="val 20951643"/>
                <a:gd name="adj2" fmla="val 18577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0" name="Picture 6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432955" y="2610380"/>
              <a:ext cx="495300" cy="165100"/>
            </a:xfrm>
            <a:prstGeom prst="rect">
              <a:avLst/>
            </a:prstGeom>
          </p:spPr>
        </p:pic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67963" y="2559047"/>
              <a:ext cx="2311400" cy="266700"/>
            </a:xfrm>
            <a:prstGeom prst="rect">
              <a:avLst/>
            </a:prstGeom>
          </p:spPr>
        </p:pic>
        <p:grpSp>
          <p:nvGrpSpPr>
            <p:cNvPr id="72" name="Group 48"/>
            <p:cNvGrpSpPr/>
            <p:nvPr/>
          </p:nvGrpSpPr>
          <p:grpSpPr>
            <a:xfrm rot="5400000">
              <a:off x="4223812" y="1951573"/>
              <a:ext cx="195787" cy="195788"/>
              <a:chOff x="774700" y="1968500"/>
              <a:chExt cx="254000" cy="254001"/>
            </a:xfrm>
          </p:grpSpPr>
          <p:sp>
            <p:nvSpPr>
              <p:cNvPr id="73" name="Oval 72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Arc 73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Arc 74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304" y="3429000"/>
            <a:ext cx="68834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3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357446" y="557193"/>
            <a:ext cx="5459284" cy="3567987"/>
            <a:chOff x="927629" y="342903"/>
            <a:chExt cx="7551734" cy="4935535"/>
          </a:xfrm>
        </p:grpSpPr>
        <p:sp>
          <p:nvSpPr>
            <p:cNvPr id="20482" name="Freeform 2"/>
            <p:cNvSpPr>
              <a:spLocks/>
            </p:cNvSpPr>
            <p:nvPr/>
          </p:nvSpPr>
          <p:spPr bwMode="auto">
            <a:xfrm>
              <a:off x="2352675" y="1751013"/>
              <a:ext cx="3338513" cy="755650"/>
            </a:xfrm>
            <a:custGeom>
              <a:avLst/>
              <a:gdLst>
                <a:gd name="T0" fmla="*/ 0 w 2103"/>
                <a:gd name="T1" fmla="*/ 70564375 h 476"/>
                <a:gd name="T2" fmla="*/ 277217229 w 2103"/>
                <a:gd name="T3" fmla="*/ 1199594375 h 476"/>
                <a:gd name="T4" fmla="*/ 2147483647 w 2103"/>
                <a:gd name="T5" fmla="*/ 299899388 h 476"/>
                <a:gd name="T6" fmla="*/ 2147483647 w 2103"/>
                <a:gd name="T7" fmla="*/ 183972200 h 476"/>
                <a:gd name="T8" fmla="*/ 2147483647 w 2103"/>
                <a:gd name="T9" fmla="*/ 93246575 h 476"/>
                <a:gd name="T10" fmla="*/ 2147483647 w 2103"/>
                <a:gd name="T11" fmla="*/ 0 h 476"/>
                <a:gd name="T12" fmla="*/ 2147483647 w 2103"/>
                <a:gd name="T13" fmla="*/ 0 h 476"/>
                <a:gd name="T14" fmla="*/ 2147483647 w 2103"/>
                <a:gd name="T15" fmla="*/ 93246575 h 476"/>
                <a:gd name="T16" fmla="*/ 1428929602 w 2103"/>
                <a:gd name="T17" fmla="*/ 667842200 h 476"/>
                <a:gd name="T18" fmla="*/ 551915095 w 2103"/>
                <a:gd name="T19" fmla="*/ 0 h 476"/>
                <a:gd name="T20" fmla="*/ 0 w 2103"/>
                <a:gd name="T21" fmla="*/ 70564375 h 47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103"/>
                <a:gd name="T34" fmla="*/ 0 h 476"/>
                <a:gd name="T35" fmla="*/ 2103 w 2103"/>
                <a:gd name="T36" fmla="*/ 476 h 47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103" h="476">
                  <a:moveTo>
                    <a:pt x="0" y="28"/>
                  </a:moveTo>
                  <a:lnTo>
                    <a:pt x="110" y="476"/>
                  </a:lnTo>
                  <a:lnTo>
                    <a:pt x="1966" y="119"/>
                  </a:lnTo>
                  <a:lnTo>
                    <a:pt x="2048" y="73"/>
                  </a:lnTo>
                  <a:lnTo>
                    <a:pt x="2103" y="37"/>
                  </a:lnTo>
                  <a:lnTo>
                    <a:pt x="2030" y="0"/>
                  </a:lnTo>
                  <a:lnTo>
                    <a:pt x="1883" y="0"/>
                  </a:lnTo>
                  <a:lnTo>
                    <a:pt x="1710" y="37"/>
                  </a:lnTo>
                  <a:lnTo>
                    <a:pt x="567" y="265"/>
                  </a:lnTo>
                  <a:lnTo>
                    <a:pt x="219" y="0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3" name="Line 3"/>
            <p:cNvSpPr>
              <a:spLocks noChangeShapeType="1"/>
            </p:cNvSpPr>
            <p:nvPr/>
          </p:nvSpPr>
          <p:spPr bwMode="auto">
            <a:xfrm>
              <a:off x="1236663" y="4378325"/>
              <a:ext cx="14287" cy="900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4" name="Line 4"/>
            <p:cNvSpPr>
              <a:spLocks noChangeShapeType="1"/>
            </p:cNvSpPr>
            <p:nvPr/>
          </p:nvSpPr>
          <p:spPr bwMode="auto">
            <a:xfrm>
              <a:off x="1249363" y="4379913"/>
              <a:ext cx="7185025" cy="28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5" name="Line 5"/>
            <p:cNvSpPr>
              <a:spLocks noChangeShapeType="1"/>
            </p:cNvSpPr>
            <p:nvPr/>
          </p:nvSpPr>
          <p:spPr bwMode="auto">
            <a:xfrm flipV="1">
              <a:off x="1235074" y="2057399"/>
              <a:ext cx="3082926" cy="2320923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lgDash"/>
              <a:round/>
              <a:headEnd type="none" w="med" len="med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6" name="Line 6"/>
            <p:cNvSpPr>
              <a:spLocks noChangeShapeType="1"/>
            </p:cNvSpPr>
            <p:nvPr/>
          </p:nvSpPr>
          <p:spPr bwMode="auto">
            <a:xfrm>
              <a:off x="4337052" y="2049992"/>
              <a:ext cx="191134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7" name="Line 7"/>
            <p:cNvSpPr>
              <a:spLocks noChangeShapeType="1"/>
            </p:cNvSpPr>
            <p:nvPr/>
          </p:nvSpPr>
          <p:spPr bwMode="auto">
            <a:xfrm flipH="1">
              <a:off x="4267199" y="2055812"/>
              <a:ext cx="58738" cy="19235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8" name="Line 8"/>
            <p:cNvSpPr>
              <a:spLocks noChangeShapeType="1"/>
            </p:cNvSpPr>
            <p:nvPr/>
          </p:nvSpPr>
          <p:spPr bwMode="auto">
            <a:xfrm flipV="1">
              <a:off x="4340225" y="1682076"/>
              <a:ext cx="1848907" cy="35944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9" name="Line 9"/>
            <p:cNvSpPr>
              <a:spLocks noChangeShapeType="1"/>
            </p:cNvSpPr>
            <p:nvPr/>
          </p:nvSpPr>
          <p:spPr bwMode="auto">
            <a:xfrm>
              <a:off x="4340224" y="2041524"/>
              <a:ext cx="340363" cy="18954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0" name="Line 10"/>
            <p:cNvSpPr>
              <a:spLocks noChangeShapeType="1"/>
            </p:cNvSpPr>
            <p:nvPr/>
          </p:nvSpPr>
          <p:spPr bwMode="auto">
            <a:xfrm>
              <a:off x="4339166" y="2055813"/>
              <a:ext cx="1782234" cy="6281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1" name="Line 11"/>
            <p:cNvSpPr>
              <a:spLocks noChangeShapeType="1"/>
            </p:cNvSpPr>
            <p:nvPr/>
          </p:nvSpPr>
          <p:spPr bwMode="auto">
            <a:xfrm flipH="1">
              <a:off x="3725333" y="2041525"/>
              <a:ext cx="587905" cy="183394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9" name="Line 26"/>
            <p:cNvSpPr>
              <a:spLocks noChangeShapeType="1"/>
            </p:cNvSpPr>
            <p:nvPr/>
          </p:nvSpPr>
          <p:spPr bwMode="auto">
            <a:xfrm>
              <a:off x="1237722" y="2149477"/>
              <a:ext cx="0" cy="22209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sm" len="lg"/>
              <a:tailEnd type="triangle" w="sm" len="lg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18646" y="3055408"/>
              <a:ext cx="165100" cy="2032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8209" y="3061230"/>
              <a:ext cx="177800" cy="1905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7629" y="5049838"/>
              <a:ext cx="241300" cy="2286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40563" y="4037541"/>
              <a:ext cx="1333500" cy="2794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75915" y="1940983"/>
              <a:ext cx="203200" cy="1905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16649" y="1516594"/>
              <a:ext cx="190500" cy="2286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47142" y="3968750"/>
              <a:ext cx="266700" cy="2286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129617" y="4015317"/>
              <a:ext cx="266700" cy="190500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94554" y="3920067"/>
              <a:ext cx="812800" cy="241300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755217" y="1481667"/>
              <a:ext cx="139700" cy="203200"/>
            </a:xfrm>
            <a:prstGeom prst="rect">
              <a:avLst/>
            </a:prstGeom>
          </p:spPr>
        </p:pic>
        <p:sp>
          <p:nvSpPr>
            <p:cNvPr id="44" name="Arc 43"/>
            <p:cNvSpPr/>
            <p:nvPr/>
          </p:nvSpPr>
          <p:spPr>
            <a:xfrm>
              <a:off x="2573852" y="342903"/>
              <a:ext cx="3412080" cy="3412080"/>
            </a:xfrm>
            <a:prstGeom prst="arc">
              <a:avLst>
                <a:gd name="adj1" fmla="val 10623"/>
                <a:gd name="adj2" fmla="val 1118824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Arc 47"/>
            <p:cNvSpPr/>
            <p:nvPr/>
          </p:nvSpPr>
          <p:spPr>
            <a:xfrm>
              <a:off x="2650057" y="427574"/>
              <a:ext cx="3234266" cy="3234266"/>
            </a:xfrm>
            <a:prstGeom prst="arc">
              <a:avLst>
                <a:gd name="adj1" fmla="val 20951643"/>
                <a:gd name="adj2" fmla="val 18577"/>
              </a:avLst>
            </a:prstGeom>
            <a:ln w="12700" cap="flat" cmpd="sng" algn="ctr">
              <a:solidFill>
                <a:schemeClr val="tx1"/>
              </a:solidFill>
              <a:prstDash val="solid"/>
              <a:round/>
              <a:headEnd type="triangle" w="sm" len="med"/>
              <a:tailEnd type="non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432955" y="2610380"/>
              <a:ext cx="495300" cy="1651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67963" y="2559047"/>
              <a:ext cx="2311400" cy="266700"/>
            </a:xfrm>
            <a:prstGeom prst="rect">
              <a:avLst/>
            </a:prstGeom>
          </p:spPr>
        </p:pic>
        <p:grpSp>
          <p:nvGrpSpPr>
            <p:cNvPr id="52" name="Group 48"/>
            <p:cNvGrpSpPr/>
            <p:nvPr/>
          </p:nvGrpSpPr>
          <p:grpSpPr>
            <a:xfrm rot="5400000">
              <a:off x="4223812" y="1951573"/>
              <a:ext cx="195787" cy="195788"/>
              <a:chOff x="774700" y="1968500"/>
              <a:chExt cx="254000" cy="25400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774700" y="1968500"/>
                <a:ext cx="254000" cy="2540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Arc 53"/>
              <p:cNvSpPr/>
              <p:nvPr/>
            </p:nvSpPr>
            <p:spPr>
              <a:xfrm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Arc 54"/>
              <p:cNvSpPr/>
              <p:nvPr/>
            </p:nvSpPr>
            <p:spPr>
              <a:xfrm flipH="1" flipV="1">
                <a:off x="774701" y="1971677"/>
                <a:ext cx="250824" cy="250824"/>
              </a:xfrm>
              <a:prstGeom prst="arc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 </a:t>
                </a:r>
                <a:endParaRPr lang="en-US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 Reference Frame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119" y="3918046"/>
            <a:ext cx="5274804" cy="23225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Pinhole Camera Model</a:t>
            </a:r>
            <a:endParaRPr lang="en-US" dirty="0"/>
          </a:p>
        </p:txBody>
      </p:sp>
      <p:pic>
        <p:nvPicPr>
          <p:cNvPr id="5" name="Picture 4" descr="1000px-Pinhole-camer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3" y="1535763"/>
            <a:ext cx="7394572" cy="50504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67113" y="1506114"/>
            <a:ext cx="510909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dirty="0" smtClean="0"/>
              <a:t>Describes mathematical relationship between</a:t>
            </a:r>
            <a:br>
              <a:rPr lang="en-US" dirty="0" smtClean="0"/>
            </a:br>
            <a:r>
              <a:rPr lang="en-US" dirty="0" smtClean="0"/>
              <a:t>coordinates of 3-D point and its projection</a:t>
            </a:r>
            <a:br>
              <a:rPr lang="en-US" dirty="0" smtClean="0"/>
            </a:br>
            <a:r>
              <a:rPr lang="en-US" dirty="0" smtClean="0"/>
              <a:t>onto 2-D image plane</a:t>
            </a:r>
          </a:p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dirty="0" smtClean="0"/>
              <a:t>Assumes point aperture, no lenses</a:t>
            </a:r>
          </a:p>
          <a:p>
            <a:pPr marL="285750" indent="-285750">
              <a:spcBef>
                <a:spcPts val="600"/>
              </a:spcBef>
              <a:buFont typeface="Arial"/>
              <a:buChar char="•"/>
            </a:pPr>
            <a:r>
              <a:rPr lang="en-US" dirty="0" smtClean="0"/>
              <a:t>Good 1</a:t>
            </a:r>
            <a:r>
              <a:rPr lang="en-US" baseline="30000" dirty="0" smtClean="0"/>
              <a:t>st</a:t>
            </a:r>
            <a:r>
              <a:rPr lang="en-US" dirty="0" smtClean="0"/>
              <a:t> order approximation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086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Pinhole Camera Model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976944" y="2751800"/>
            <a:ext cx="5702676" cy="3613067"/>
            <a:chOff x="2976944" y="2751800"/>
            <a:chExt cx="5702676" cy="3613067"/>
          </a:xfrm>
        </p:grpSpPr>
        <p:sp>
          <p:nvSpPr>
            <p:cNvPr id="22530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2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4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5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6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7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8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9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0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1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2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3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4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5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6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7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8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2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5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7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8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9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3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5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</a:t>
              </a:r>
              <a:r>
                <a:rPr lang="en-US" sz="1400" dirty="0" smtClean="0"/>
                <a:t>mage plane</a:t>
              </a:r>
              <a:endParaRPr lang="en-US" sz="1400" dirty="0"/>
            </a:p>
          </p:txBody>
        </p:sp>
        <p:sp>
          <p:nvSpPr>
            <p:cNvPr id="22566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7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8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54" name="Picture 53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65" name="Picture 64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22533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72" y="1144168"/>
            <a:ext cx="6394559" cy="22848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 Model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3934069" y="1132603"/>
            <a:ext cx="4932779" cy="3158003"/>
            <a:chOff x="2976944" y="2751800"/>
            <a:chExt cx="5702676" cy="3613067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</a:t>
              </a:r>
              <a:r>
                <a:rPr lang="en-US" sz="1400" dirty="0" smtClean="0"/>
                <a:t>mage plane</a:t>
              </a:r>
              <a:endParaRPr lang="en-US" sz="1400" dirty="0"/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49" y="914693"/>
            <a:ext cx="4022030" cy="5296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3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 Model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3243258" y="3059057"/>
            <a:ext cx="5424475" cy="3383208"/>
            <a:chOff x="2976944" y="2751800"/>
            <a:chExt cx="5702676" cy="3613067"/>
          </a:xfrm>
        </p:grpSpPr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5920925" y="2751800"/>
              <a:ext cx="1338173" cy="3613067"/>
            </a:xfrm>
            <a:custGeom>
              <a:avLst/>
              <a:gdLst>
                <a:gd name="T0" fmla="*/ 0 w 1040"/>
                <a:gd name="T1" fmla="*/ 2147483647 h 2808"/>
                <a:gd name="T2" fmla="*/ 2147483647 w 1040"/>
                <a:gd name="T3" fmla="*/ 2147483647 h 2808"/>
                <a:gd name="T4" fmla="*/ 2147483647 w 1040"/>
                <a:gd name="T5" fmla="*/ 0 h 2808"/>
                <a:gd name="T6" fmla="*/ 0 w 1040"/>
                <a:gd name="T7" fmla="*/ 2147483647 h 2808"/>
                <a:gd name="T8" fmla="*/ 0 w 1040"/>
                <a:gd name="T9" fmla="*/ 2147483647 h 2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40"/>
                <a:gd name="T16" fmla="*/ 0 h 2808"/>
                <a:gd name="T17" fmla="*/ 1040 w 1040"/>
                <a:gd name="T18" fmla="*/ 2808 h 28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40" h="2808">
                  <a:moveTo>
                    <a:pt x="0" y="2808"/>
                  </a:moveTo>
                  <a:lnTo>
                    <a:pt x="1040" y="1856"/>
                  </a:lnTo>
                  <a:lnTo>
                    <a:pt x="1040" y="0"/>
                  </a:lnTo>
                  <a:lnTo>
                    <a:pt x="0" y="944"/>
                  </a:lnTo>
                  <a:lnTo>
                    <a:pt x="0" y="2808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8"/>
            <p:cNvSpPr>
              <a:spLocks noChangeShapeType="1"/>
            </p:cNvSpPr>
            <p:nvPr/>
          </p:nvSpPr>
          <p:spPr bwMode="auto">
            <a:xfrm>
              <a:off x="3640884" y="4563480"/>
              <a:ext cx="228004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9"/>
            <p:cNvSpPr>
              <a:spLocks noChangeShapeType="1"/>
            </p:cNvSpPr>
            <p:nvPr/>
          </p:nvSpPr>
          <p:spPr bwMode="auto">
            <a:xfrm flipV="1">
              <a:off x="6590011" y="4563480"/>
              <a:ext cx="20896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11"/>
            <p:cNvSpPr>
              <a:spLocks noChangeShapeType="1"/>
            </p:cNvSpPr>
            <p:nvPr/>
          </p:nvSpPr>
          <p:spPr bwMode="auto">
            <a:xfrm flipH="1">
              <a:off x="3172523" y="4553187"/>
              <a:ext cx="473507" cy="44262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12"/>
            <p:cNvSpPr>
              <a:spLocks noChangeShapeType="1"/>
            </p:cNvSpPr>
            <p:nvPr/>
          </p:nvSpPr>
          <p:spPr bwMode="auto">
            <a:xfrm flipV="1">
              <a:off x="3630590" y="3848072"/>
              <a:ext cx="2408712" cy="7102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13"/>
            <p:cNvSpPr>
              <a:spLocks noChangeShapeType="1"/>
            </p:cNvSpPr>
            <p:nvPr/>
          </p:nvSpPr>
          <p:spPr bwMode="auto">
            <a:xfrm flipV="1">
              <a:off x="6919408" y="3173839"/>
              <a:ext cx="1399935" cy="41174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14"/>
            <p:cNvSpPr>
              <a:spLocks noChangeShapeType="1"/>
            </p:cNvSpPr>
            <p:nvPr/>
          </p:nvSpPr>
          <p:spPr bwMode="auto">
            <a:xfrm flipV="1">
              <a:off x="6044448" y="3585585"/>
              <a:ext cx="885253" cy="2573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Line 15"/>
            <p:cNvSpPr>
              <a:spLocks noChangeShapeType="1"/>
            </p:cNvSpPr>
            <p:nvPr/>
          </p:nvSpPr>
          <p:spPr bwMode="auto">
            <a:xfrm flipV="1">
              <a:off x="7850982" y="4131148"/>
              <a:ext cx="458067" cy="427186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Line 16"/>
            <p:cNvSpPr>
              <a:spLocks noChangeShapeType="1"/>
            </p:cNvSpPr>
            <p:nvPr/>
          </p:nvSpPr>
          <p:spPr bwMode="auto">
            <a:xfrm flipV="1">
              <a:off x="8309049" y="3184133"/>
              <a:ext cx="10294" cy="947015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8307763" y="2823855"/>
              <a:ext cx="124810" cy="823491"/>
            </a:xfrm>
            <a:custGeom>
              <a:avLst/>
              <a:gdLst>
                <a:gd name="T0" fmla="*/ 103325277 w 97"/>
                <a:gd name="T1" fmla="*/ 0 h 640"/>
                <a:gd name="T2" fmla="*/ 22680539 w 97"/>
                <a:gd name="T3" fmla="*/ 786288750 h 640"/>
                <a:gd name="T4" fmla="*/ 244453569 w 97"/>
                <a:gd name="T5" fmla="*/ 1612900000 h 640"/>
                <a:gd name="T6" fmla="*/ 0 60000 65536"/>
                <a:gd name="T7" fmla="*/ 0 60000 65536"/>
                <a:gd name="T8" fmla="*/ 0 60000 65536"/>
                <a:gd name="T9" fmla="*/ 0 w 97"/>
                <a:gd name="T10" fmla="*/ 0 h 640"/>
                <a:gd name="T11" fmla="*/ 97 w 97"/>
                <a:gd name="T12" fmla="*/ 640 h 64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" h="640">
                  <a:moveTo>
                    <a:pt x="41" y="0"/>
                  </a:moveTo>
                  <a:cubicBezTo>
                    <a:pt x="20" y="102"/>
                    <a:pt x="0" y="205"/>
                    <a:pt x="9" y="312"/>
                  </a:cubicBezTo>
                  <a:cubicBezTo>
                    <a:pt x="18" y="419"/>
                    <a:pt x="82" y="585"/>
                    <a:pt x="97" y="64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19"/>
            <p:cNvSpPr>
              <a:spLocks noChangeShapeType="1"/>
            </p:cNvSpPr>
            <p:nvPr/>
          </p:nvSpPr>
          <p:spPr bwMode="auto">
            <a:xfrm flipH="1">
              <a:off x="6291496" y="4563480"/>
              <a:ext cx="277928" cy="23675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Line 20"/>
            <p:cNvSpPr>
              <a:spLocks noChangeShapeType="1"/>
            </p:cNvSpPr>
            <p:nvPr/>
          </p:nvSpPr>
          <p:spPr bwMode="auto">
            <a:xfrm flipH="1" flipV="1">
              <a:off x="6559130" y="4203203"/>
              <a:ext cx="0" cy="360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Line 21"/>
            <p:cNvSpPr>
              <a:spLocks noChangeShapeType="1"/>
            </p:cNvSpPr>
            <p:nvPr/>
          </p:nvSpPr>
          <p:spPr bwMode="auto">
            <a:xfrm>
              <a:off x="3635737" y="4584068"/>
              <a:ext cx="0" cy="720555"/>
            </a:xfrm>
            <a:prstGeom prst="line">
              <a:avLst/>
            </a:prstGeom>
            <a:noFill/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Line 22"/>
            <p:cNvSpPr>
              <a:spLocks noChangeShapeType="1"/>
            </p:cNvSpPr>
            <p:nvPr/>
          </p:nvSpPr>
          <p:spPr bwMode="auto">
            <a:xfrm>
              <a:off x="3635737" y="5242860"/>
              <a:ext cx="2274894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Line 23"/>
            <p:cNvSpPr>
              <a:spLocks noChangeShapeType="1"/>
            </p:cNvSpPr>
            <p:nvPr/>
          </p:nvSpPr>
          <p:spPr bwMode="auto">
            <a:xfrm>
              <a:off x="5920925" y="5242860"/>
              <a:ext cx="679380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Line 24"/>
            <p:cNvSpPr>
              <a:spLocks noChangeShapeType="1"/>
            </p:cNvSpPr>
            <p:nvPr/>
          </p:nvSpPr>
          <p:spPr bwMode="auto">
            <a:xfrm flipV="1">
              <a:off x="6559130" y="5242860"/>
              <a:ext cx="1286705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Line 25"/>
            <p:cNvSpPr>
              <a:spLocks noChangeShapeType="1"/>
            </p:cNvSpPr>
            <p:nvPr/>
          </p:nvSpPr>
          <p:spPr bwMode="auto">
            <a:xfrm>
              <a:off x="3635737" y="4872289"/>
              <a:ext cx="2285188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Line 26"/>
            <p:cNvSpPr>
              <a:spLocks noChangeShapeType="1"/>
            </p:cNvSpPr>
            <p:nvPr/>
          </p:nvSpPr>
          <p:spPr bwMode="auto">
            <a:xfrm>
              <a:off x="5920925" y="4872289"/>
              <a:ext cx="648499" cy="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Line 33"/>
            <p:cNvSpPr>
              <a:spLocks noChangeShapeType="1"/>
            </p:cNvSpPr>
            <p:nvPr/>
          </p:nvSpPr>
          <p:spPr bwMode="auto">
            <a:xfrm>
              <a:off x="3656324" y="4563480"/>
              <a:ext cx="82349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40"/>
            <p:cNvSpPr>
              <a:spLocks noChangeArrowheads="1"/>
            </p:cNvSpPr>
            <p:nvPr/>
          </p:nvSpPr>
          <p:spPr bwMode="auto">
            <a:xfrm>
              <a:off x="8278168" y="3142958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Line 45"/>
            <p:cNvSpPr>
              <a:spLocks noChangeShapeType="1"/>
            </p:cNvSpPr>
            <p:nvPr/>
          </p:nvSpPr>
          <p:spPr bwMode="auto">
            <a:xfrm>
              <a:off x="5910631" y="4563480"/>
              <a:ext cx="6793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Line 47"/>
            <p:cNvSpPr>
              <a:spLocks noChangeShapeType="1"/>
            </p:cNvSpPr>
            <p:nvPr/>
          </p:nvSpPr>
          <p:spPr bwMode="auto">
            <a:xfrm>
              <a:off x="7845835" y="4563480"/>
              <a:ext cx="0" cy="792610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Line 48"/>
            <p:cNvSpPr>
              <a:spLocks noChangeShapeType="1"/>
            </p:cNvSpPr>
            <p:nvPr/>
          </p:nvSpPr>
          <p:spPr bwMode="auto">
            <a:xfrm>
              <a:off x="6559130" y="4563480"/>
              <a:ext cx="0" cy="772023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Line 55"/>
            <p:cNvSpPr>
              <a:spLocks noChangeShapeType="1"/>
            </p:cNvSpPr>
            <p:nvPr/>
          </p:nvSpPr>
          <p:spPr bwMode="auto">
            <a:xfrm flipV="1">
              <a:off x="3630590" y="4367901"/>
              <a:ext cx="643352" cy="190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Text Box 58"/>
            <p:cNvSpPr txBox="1">
              <a:spLocks noChangeArrowheads="1"/>
            </p:cNvSpPr>
            <p:nvPr/>
          </p:nvSpPr>
          <p:spPr bwMode="auto">
            <a:xfrm>
              <a:off x="6216867" y="6023891"/>
              <a:ext cx="11628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/>
                <a:t>i</a:t>
              </a:r>
              <a:r>
                <a:rPr lang="en-US" sz="1400" dirty="0" smtClean="0"/>
                <a:t>mage plane</a:t>
              </a:r>
              <a:endParaRPr lang="en-US" sz="1400" dirty="0"/>
            </a:p>
          </p:txBody>
        </p:sp>
        <p:sp>
          <p:nvSpPr>
            <p:cNvPr id="88" name="Line 60"/>
            <p:cNvSpPr>
              <a:spLocks noChangeShapeType="1"/>
            </p:cNvSpPr>
            <p:nvPr/>
          </p:nvSpPr>
          <p:spPr bwMode="auto">
            <a:xfrm flipV="1">
              <a:off x="6543690" y="4300993"/>
              <a:ext cx="303662" cy="277928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Line 61"/>
            <p:cNvSpPr>
              <a:spLocks noChangeShapeType="1"/>
            </p:cNvSpPr>
            <p:nvPr/>
          </p:nvSpPr>
          <p:spPr bwMode="auto">
            <a:xfrm flipV="1">
              <a:off x="6847352" y="3606172"/>
              <a:ext cx="0" cy="689674"/>
            </a:xfrm>
            <a:prstGeom prst="line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46"/>
            <p:cNvSpPr>
              <a:spLocks noChangeArrowheads="1"/>
            </p:cNvSpPr>
            <p:nvPr/>
          </p:nvSpPr>
          <p:spPr bwMode="auto">
            <a:xfrm>
              <a:off x="6816471" y="3575291"/>
              <a:ext cx="72055" cy="72055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76944" y="4988950"/>
              <a:ext cx="154405" cy="154405"/>
            </a:xfrm>
            <a:prstGeom prst="rect">
              <a:avLst/>
            </a:prstGeom>
          </p:spPr>
        </p:pic>
        <p:pic>
          <p:nvPicPr>
            <p:cNvPr id="92" name="Picture 9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88690" y="5392118"/>
              <a:ext cx="185286" cy="195579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6694" y="4601223"/>
              <a:ext cx="216166" cy="154405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30790" y="4886014"/>
              <a:ext cx="288222" cy="216166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8878" y="3829200"/>
              <a:ext cx="329396" cy="154405"/>
            </a:xfrm>
            <a:prstGeom prst="rect">
              <a:avLst/>
            </a:prstGeom>
          </p:spPr>
        </p:pic>
        <p:pic>
          <p:nvPicPr>
            <p:cNvPr id="96" name="Picture 9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13535" y="3351404"/>
              <a:ext cx="267635" cy="164698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96571" y="4307855"/>
              <a:ext cx="349984" cy="185285"/>
            </a:xfrm>
            <a:prstGeom prst="rect">
              <a:avLst/>
            </a:prstGeom>
          </p:spPr>
        </p:pic>
        <p:pic>
          <p:nvPicPr>
            <p:cNvPr id="98" name="Picture 9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62793" y="3848072"/>
              <a:ext cx="339690" cy="216166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814954" y="4160313"/>
              <a:ext cx="195579" cy="216166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087736" y="3601025"/>
              <a:ext cx="195579" cy="236754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283116" y="5265164"/>
              <a:ext cx="185286" cy="216166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306340" y="4362754"/>
              <a:ext cx="267635" cy="174992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08518" y="4187763"/>
              <a:ext cx="195579" cy="216166"/>
            </a:xfrm>
            <a:prstGeom prst="rect">
              <a:avLst/>
            </a:prstGeom>
          </p:spPr>
        </p:pic>
        <p:sp>
          <p:nvSpPr>
            <p:cNvPr id="104" name="Line 10"/>
            <p:cNvSpPr>
              <a:spLocks noChangeShapeType="1"/>
            </p:cNvSpPr>
            <p:nvPr/>
          </p:nvSpPr>
          <p:spPr bwMode="auto">
            <a:xfrm flipH="1">
              <a:off x="3635737" y="4553187"/>
              <a:ext cx="0" cy="936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05" name="Picture 104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581495" y="3127517"/>
              <a:ext cx="123524" cy="133817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2382" y="3055257"/>
              <a:ext cx="177800" cy="177800"/>
            </a:xfrm>
            <a:prstGeom prst="rect">
              <a:avLst/>
            </a:prstGeom>
          </p:spPr>
        </p:pic>
      </p:grp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43" y="849900"/>
            <a:ext cx="34417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86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62185</TotalTime>
  <Words>5414</Words>
  <Application>Microsoft Macintosh PowerPoint</Application>
  <PresentationFormat>On-screen Show (4:3)</PresentationFormat>
  <Paragraphs>738</Paragraphs>
  <Slides>37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Arial</vt:lpstr>
      <vt:lpstr>Default Design</vt:lpstr>
      <vt:lpstr>Chapter 13</vt:lpstr>
      <vt:lpstr>Architecture w/ Camera</vt:lpstr>
      <vt:lpstr>Gimbal and Camera Reference Frames</vt:lpstr>
      <vt:lpstr>Gimbal Reference Frames</vt:lpstr>
      <vt:lpstr>Camera Reference Frame</vt:lpstr>
      <vt:lpstr>Pinhole Camera Model</vt:lpstr>
      <vt:lpstr>Pinhole Camera Model</vt:lpstr>
      <vt:lpstr>Camera Model</vt:lpstr>
      <vt:lpstr>Camera Model</vt:lpstr>
      <vt:lpstr>Camera Model</vt:lpstr>
      <vt:lpstr>Gimbal Pointing</vt:lpstr>
      <vt:lpstr>Scenario 1:  Point Gimbal at World Coordinate</vt:lpstr>
      <vt:lpstr>Scenario 2:  Point Gimbal at Object in Image</vt:lpstr>
      <vt:lpstr>Gimbal Pointing Angles</vt:lpstr>
      <vt:lpstr>Gimbal Pointing Angles</vt:lpstr>
      <vt:lpstr>Geolocation</vt:lpstr>
      <vt:lpstr>Range to Target – Flat Earth Model</vt:lpstr>
      <vt:lpstr>Geolocation Errors</vt:lpstr>
      <vt:lpstr>Geolocation Using EKF</vt:lpstr>
      <vt:lpstr>Geolocation Using EKF</vt:lpstr>
      <vt:lpstr>Geolocation Architecture</vt:lpstr>
      <vt:lpstr>Target Motion in Image Plane</vt:lpstr>
      <vt:lpstr>Pixel LPF and Differentiation</vt:lpstr>
      <vt:lpstr>Digital Approximation</vt:lpstr>
      <vt:lpstr>Digital Approximation</vt:lpstr>
      <vt:lpstr>Apparent Motion</vt:lpstr>
      <vt:lpstr>Apparent Motion, cont.</vt:lpstr>
      <vt:lpstr>Apparent Motion, cont.</vt:lpstr>
      <vt:lpstr>Total Motion in Image Plane</vt:lpstr>
      <vt:lpstr>Time to Collision</vt:lpstr>
      <vt:lpstr>Time to Collision - Looming</vt:lpstr>
      <vt:lpstr>Time to Collision – Flat Earth</vt:lpstr>
      <vt:lpstr>Precision Landing</vt:lpstr>
      <vt:lpstr>Proportional Navigation (PN)</vt:lpstr>
      <vt:lpstr>Acceleration Command</vt:lpstr>
      <vt:lpstr>Polar Converting Logic</vt:lpstr>
      <vt:lpstr>Polar Converting Logic, cont.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Microsoft Office User</cp:lastModifiedBy>
  <cp:revision>281</cp:revision>
  <cp:lastPrinted>1601-01-01T00:00:00Z</cp:lastPrinted>
  <dcterms:created xsi:type="dcterms:W3CDTF">2010-07-20T19:52:27Z</dcterms:created>
  <dcterms:modified xsi:type="dcterms:W3CDTF">2017-04-10T15:22:51Z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